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02" r:id="rId2"/>
    <p:sldMasterId id="2147483733" r:id="rId3"/>
    <p:sldMasterId id="2147483743" r:id="rId4"/>
  </p:sldMasterIdLst>
  <p:notesMasterIdLst>
    <p:notesMasterId r:id="rId26"/>
  </p:notesMasterIdLst>
  <p:sldIdLst>
    <p:sldId id="344" r:id="rId5"/>
    <p:sldId id="342" r:id="rId6"/>
    <p:sldId id="343" r:id="rId7"/>
    <p:sldId id="340" r:id="rId8"/>
    <p:sldId id="336" r:id="rId9"/>
    <p:sldId id="335" r:id="rId10"/>
    <p:sldId id="345" r:id="rId11"/>
    <p:sldId id="350" r:id="rId12"/>
    <p:sldId id="347" r:id="rId13"/>
    <p:sldId id="365" r:id="rId14"/>
    <p:sldId id="364" r:id="rId15"/>
    <p:sldId id="346" r:id="rId16"/>
    <p:sldId id="357" r:id="rId17"/>
    <p:sldId id="354" r:id="rId18"/>
    <p:sldId id="359" r:id="rId19"/>
    <p:sldId id="363" r:id="rId20"/>
    <p:sldId id="348" r:id="rId21"/>
    <p:sldId id="366" r:id="rId22"/>
    <p:sldId id="362" r:id="rId23"/>
    <p:sldId id="367" r:id="rId24"/>
    <p:sldId id="356" r:id="rId25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3366CC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3399FF"/>
    <a:srgbClr val="0E2188"/>
    <a:srgbClr val="0E2288"/>
    <a:srgbClr val="0E1A85"/>
    <a:srgbClr val="EDF5FB"/>
    <a:srgbClr val="66FFFF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84029" autoAdjust="0"/>
  </p:normalViewPr>
  <p:slideViewPr>
    <p:cSldViewPr showGuides="1">
      <p:cViewPr>
        <p:scale>
          <a:sx n="100" d="100"/>
          <a:sy n="100" d="100"/>
        </p:scale>
        <p:origin x="-5664" y="-1632"/>
      </p:cViewPr>
      <p:guideLst>
        <p:guide orient="horz" pos="252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defRPr>
                <a:solidFill>
                  <a:schemeClr val="tx1"/>
                </a:solidFill>
                <a:latin typeface="Helvetica 35 Thin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>
                <a:solidFill>
                  <a:schemeClr val="tx1"/>
                </a:solidFill>
                <a:latin typeface="Helvetica 35 Thin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defRPr>
                <a:solidFill>
                  <a:schemeClr val="tx1"/>
                </a:solidFill>
                <a:latin typeface="Helvetica 35 Thin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>
                <a:solidFill>
                  <a:schemeClr val="tx1"/>
                </a:solidFill>
                <a:latin typeface="Helvetica 35 Thin" pitchFamily="34" charset="0"/>
              </a:defRPr>
            </a:lvl1pPr>
          </a:lstStyle>
          <a:p>
            <a:pPr>
              <a:defRPr/>
            </a:pPr>
            <a:fld id="{0C70EA85-9569-431D-A486-FB050E9AD59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16321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35 Thin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35 Thin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35 Thin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35 Thin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35 Thin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First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I´d</a:t>
            </a:r>
            <a:r>
              <a:rPr lang="de-DE" baseline="0" dirty="0" smtClean="0"/>
              <a:t> like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talk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about</a:t>
            </a:r>
            <a:r>
              <a:rPr lang="de-DE" baseline="0" dirty="0" smtClean="0"/>
              <a:t>…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motivation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doing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research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work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from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End Users </a:t>
            </a:r>
            <a:r>
              <a:rPr lang="de-DE" baseline="0" dirty="0" err="1" smtClean="0"/>
              <a:t>perspective</a:t>
            </a:r>
            <a:endParaRPr lang="de-DE" baseline="0" dirty="0" smtClean="0"/>
          </a:p>
          <a:p>
            <a:r>
              <a:rPr lang="de-DE" baseline="0" dirty="0" err="1" smtClean="0"/>
              <a:t>secondly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…</a:t>
            </a:r>
          </a:p>
          <a:p>
            <a:r>
              <a:rPr lang="de-DE" baseline="0" dirty="0" err="1" smtClean="0"/>
              <a:t>And</a:t>
            </a:r>
            <a:r>
              <a:rPr lang="de-DE" baseline="0" dirty="0" smtClean="0"/>
              <a:t>  </a:t>
            </a:r>
            <a:r>
              <a:rPr lang="de-DE" baseline="0" dirty="0" err="1" smtClean="0"/>
              <a:t>finaly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what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next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step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implement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results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30069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the alarm</a:t>
            </a:r>
            <a:r>
              <a:rPr lang="en-US" sz="1800" kern="0" baseline="0" dirty="0" smtClean="0">
                <a:solidFill>
                  <a:srgbClr val="0070C0"/>
                </a:solidFill>
              </a:rPr>
              <a:t> must be reliable</a:t>
            </a:r>
            <a:r>
              <a:rPr lang="en-US" sz="1800" kern="0" dirty="0" smtClean="0">
                <a:solidFill>
                  <a:srgbClr val="0070C0"/>
                </a:solidFill>
              </a:rPr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8481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125" lvl="1" indent="0" defTabSz="358775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Online simulation should Reflect the </a:t>
            </a:r>
            <a:r>
              <a:rPr lang="en-US" sz="1800" i="1" kern="0" dirty="0" smtClean="0">
                <a:solidFill>
                  <a:srgbClr val="0070C0"/>
                </a:solidFill>
              </a:rPr>
              <a:t>current </a:t>
            </a:r>
            <a:r>
              <a:rPr lang="en-US" sz="1800" kern="0" dirty="0" smtClean="0">
                <a:solidFill>
                  <a:srgbClr val="0070C0"/>
                </a:solidFill>
              </a:rPr>
              <a:t>hydraulic status and monitor the water quality</a:t>
            </a:r>
          </a:p>
          <a:p>
            <a:pPr marL="365125" lvl="1" indent="0" defTabSz="358775" eaLnBrk="1" hangingPunct="1">
              <a:lnSpc>
                <a:spcPct val="120000"/>
              </a:lnSpc>
              <a:spcBef>
                <a:spcPct val="0"/>
              </a:spcBef>
              <a:buFont typeface="Arial" pitchFamily="34" charset="0"/>
              <a:buNone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In addition it should have an Automatic calibration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64886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arenR"/>
            </a:pPr>
            <a:r>
              <a:rPr lang="de-DE" baseline="0" dirty="0" err="1" smtClean="0"/>
              <a:t>Topologigcal</a:t>
            </a:r>
            <a:r>
              <a:rPr lang="de-DE" baseline="0" dirty="0" smtClean="0"/>
              <a:t> Graf </a:t>
            </a:r>
            <a:r>
              <a:rPr lang="de-DE" baseline="0" dirty="0" err="1" smtClean="0"/>
              <a:t>based</a:t>
            </a:r>
            <a:endParaRPr lang="de-DE" baseline="0" dirty="0" smtClean="0"/>
          </a:p>
          <a:p>
            <a:pPr marL="228600" indent="-228600">
              <a:buAutoNum type="arabicParenR"/>
            </a:pPr>
            <a:r>
              <a:rPr lang="de-DE" baseline="0" dirty="0" err="1" smtClean="0"/>
              <a:t>Irstea</a:t>
            </a:r>
            <a:r>
              <a:rPr lang="de-DE" baseline="0" dirty="0" smtClean="0"/>
              <a:t>:  </a:t>
            </a:r>
            <a:r>
              <a:rPr lang="de-DE" baseline="0" dirty="0" err="1" smtClean="0"/>
              <a:t>partical</a:t>
            </a:r>
            <a:r>
              <a:rPr lang="de-DE" baseline="0" dirty="0" smtClean="0"/>
              <a:t> Back </a:t>
            </a:r>
            <a:r>
              <a:rPr lang="de-DE" baseline="0" dirty="0" err="1" smtClean="0"/>
              <a:t>tracking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using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transport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modell</a:t>
            </a:r>
            <a:endParaRPr lang="de-DE" baseline="0" dirty="0" smtClean="0"/>
          </a:p>
          <a:p>
            <a:pPr marL="228600" indent="-228600">
              <a:buAutoNum type="arabicParenR"/>
            </a:pPr>
            <a:r>
              <a:rPr lang="de-DE" baseline="0" dirty="0" err="1" smtClean="0"/>
              <a:t>Irstea</a:t>
            </a:r>
            <a:r>
              <a:rPr lang="de-DE" baseline="0" dirty="0" smtClean="0"/>
              <a:t>: </a:t>
            </a:r>
            <a:r>
              <a:rPr lang="de-DE" baseline="0" dirty="0" err="1" smtClean="0"/>
              <a:t>Adjoint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methode</a:t>
            </a:r>
            <a:r>
              <a:rPr lang="de-DE" baseline="0" dirty="0" smtClean="0"/>
              <a:t>: </a:t>
            </a:r>
            <a:r>
              <a:rPr lang="de-DE" baseline="0" dirty="0" err="1" smtClean="0"/>
              <a:t>Solving</a:t>
            </a:r>
            <a:r>
              <a:rPr lang="de-DE" baseline="0" dirty="0" smtClean="0"/>
              <a:t> invers Transport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0748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behaivior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contaminant</a:t>
            </a:r>
            <a:r>
              <a:rPr lang="de-DE" dirty="0" smtClean="0"/>
              <a:t> like Adsorption </a:t>
            </a:r>
            <a:r>
              <a:rPr lang="de-DE" dirty="0" err="1" smtClean="0"/>
              <a:t>should</a:t>
            </a:r>
            <a:r>
              <a:rPr lang="de-DE" dirty="0" smtClean="0"/>
              <a:t> </a:t>
            </a:r>
            <a:r>
              <a:rPr lang="de-DE" dirty="0" err="1" smtClean="0"/>
              <a:t>be</a:t>
            </a:r>
            <a:r>
              <a:rPr lang="de-DE" dirty="0" smtClean="0"/>
              <a:t> </a:t>
            </a:r>
            <a:r>
              <a:rPr lang="de-DE" dirty="0" err="1" smtClean="0"/>
              <a:t>investigated</a:t>
            </a:r>
            <a:r>
              <a:rPr lang="de-DE" dirty="0" smtClean="0"/>
              <a:t> </a:t>
            </a:r>
            <a:r>
              <a:rPr lang="de-DE" dirty="0" err="1" smtClean="0"/>
              <a:t>by</a:t>
            </a:r>
            <a:r>
              <a:rPr lang="de-DE" dirty="0" smtClean="0"/>
              <a:t> </a:t>
            </a:r>
            <a:r>
              <a:rPr lang="de-DE" dirty="0" err="1" smtClean="0"/>
              <a:t>experiments</a:t>
            </a:r>
            <a:r>
              <a:rPr lang="de-DE" dirty="0" smtClean="0"/>
              <a:t> at a real </a:t>
            </a:r>
            <a:r>
              <a:rPr lang="de-DE" dirty="0" err="1" smtClean="0"/>
              <a:t>world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network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6177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It was shown that incomplete mixing occurs in some configurations</a:t>
            </a: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 smtClean="0">
                <a:solidFill>
                  <a:srgbClr val="0070C0"/>
                </a:solidFill>
                <a:latin typeface="Arial"/>
              </a:rPr>
              <a:t> CFD results were validated on experiments, and an imperfect mixing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9869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Transport</a:t>
            </a:r>
            <a:r>
              <a:rPr lang="en-US" sz="1800" kern="0" baseline="0" dirty="0" smtClean="0">
                <a:solidFill>
                  <a:srgbClr val="0070C0"/>
                </a:solidFill>
              </a:rPr>
              <a:t> model </a:t>
            </a:r>
            <a:r>
              <a:rPr lang="en-US" sz="1800" kern="0" dirty="0" smtClean="0">
                <a:solidFill>
                  <a:srgbClr val="0070C0"/>
                </a:solidFill>
              </a:rPr>
              <a:t>should help</a:t>
            </a:r>
            <a:r>
              <a:rPr lang="en-US" sz="1800" kern="0" baseline="0" dirty="0" smtClean="0">
                <a:solidFill>
                  <a:srgbClr val="0070C0"/>
                </a:solidFill>
              </a:rPr>
              <a:t> </a:t>
            </a:r>
            <a:r>
              <a:rPr lang="en-US" sz="1800" kern="0" dirty="0" smtClean="0">
                <a:solidFill>
                  <a:srgbClr val="0070C0"/>
                </a:solidFill>
              </a:rPr>
              <a:t>Tracing substances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Our objective was focusing on Junction and Crossings.</a:t>
            </a:r>
            <a:r>
              <a:rPr lang="en-US" sz="1800" kern="0" baseline="0" dirty="0" smtClean="0">
                <a:solidFill>
                  <a:srgbClr val="0070C0"/>
                </a:solidFill>
              </a:rPr>
              <a:t> </a:t>
            </a:r>
          </a:p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0" baseline="0" dirty="0" smtClean="0">
                <a:solidFill>
                  <a:srgbClr val="0070C0"/>
                </a:solidFill>
              </a:rPr>
              <a:t>Often it is simply assumed that substances are completely mixed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3738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Evaluation of potential risks, impacts, their causes and possible consequences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309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This was 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overview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our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projekt</a:t>
            </a:r>
            <a:r>
              <a:rPr lang="de-DE" baseline="0" dirty="0" smtClean="0"/>
              <a:t>; The </a:t>
            </a:r>
            <a:r>
              <a:rPr lang="de-DE" baseline="0" dirty="0" err="1" smtClean="0"/>
              <a:t>following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presentors</a:t>
            </a:r>
            <a:r>
              <a:rPr lang="de-DE" baseline="0" dirty="0" smtClean="0"/>
              <a:t> will </a:t>
            </a:r>
            <a:r>
              <a:rPr lang="de-DE" baseline="0" dirty="0" err="1" smtClean="0"/>
              <a:t>give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detailed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about</a:t>
            </a:r>
            <a:r>
              <a:rPr lang="de-DE" baseline="0" dirty="0" smtClean="0"/>
              <a:t> different </a:t>
            </a:r>
            <a:r>
              <a:rPr lang="de-DE" baseline="0" dirty="0" err="1" smtClean="0"/>
              <a:t>aspects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project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´</a:t>
            </a:r>
            <a:r>
              <a:rPr lang="de-DE" baseline="0" dirty="0" err="1" smtClean="0"/>
              <a:t>before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continue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I,m</a:t>
            </a:r>
            <a:r>
              <a:rPr lang="de-DE" baseline="0" dirty="0" smtClean="0"/>
              <a:t> happy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answer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any</a:t>
            </a:r>
            <a:r>
              <a:rPr lang="de-DE" baseline="0" dirty="0" smtClean="0"/>
              <a:t>….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699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This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silde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should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demonstrate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that</a:t>
            </a:r>
            <a:r>
              <a:rPr lang="de-DE" baseline="0" dirty="0" smtClean="0"/>
              <a:t> in all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european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cities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no</a:t>
            </a:r>
            <a:r>
              <a:rPr lang="de-DE" baseline="0" dirty="0" smtClean="0"/>
              <a:t> matter </a:t>
            </a:r>
            <a:r>
              <a:rPr lang="de-DE" baseline="0" dirty="0" err="1" smtClean="0"/>
              <a:t>how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are</a:t>
            </a:r>
            <a:r>
              <a:rPr lang="de-DE" baseline="0" dirty="0" smtClean="0"/>
              <a:t>, a SAFE </a:t>
            </a:r>
            <a:r>
              <a:rPr lang="de-DE" baseline="0" dirty="0" err="1" smtClean="0"/>
              <a:t>water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supply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is</a:t>
            </a:r>
            <a:r>
              <a:rPr lang="de-DE" baseline="0" dirty="0" smtClean="0"/>
              <a:t> not an </a:t>
            </a:r>
            <a:r>
              <a:rPr lang="de-DE" baseline="0" dirty="0" err="1" smtClean="0"/>
              <a:t>issue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more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Every </a:t>
            </a:r>
            <a:r>
              <a:rPr lang="de-DE" baseline="0" dirty="0" err="1" smtClean="0"/>
              <a:t>one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his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Water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company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works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hard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succeed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supply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citizens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with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satifaing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quality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quanittiy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water</a:t>
            </a:r>
            <a:r>
              <a:rPr lang="de-DE" baseline="0" dirty="0" smtClean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But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u="none" dirty="0" err="1" smtClean="0"/>
              <a:t>simultaneously</a:t>
            </a:r>
            <a:r>
              <a:rPr lang="de-DE" u="none" dirty="0" smtClean="0"/>
              <a:t> </a:t>
            </a:r>
            <a:r>
              <a:rPr lang="de-DE" u="none" dirty="0" err="1" smtClean="0"/>
              <a:t>and</a:t>
            </a:r>
            <a:r>
              <a:rPr lang="de-DE" u="none" dirty="0" smtClean="0"/>
              <a:t> </a:t>
            </a:r>
            <a:r>
              <a:rPr lang="de-DE" u="none" dirty="0" err="1" smtClean="0"/>
              <a:t>constantly</a:t>
            </a:r>
            <a:r>
              <a:rPr lang="de-DE" u="none" dirty="0" smtClean="0"/>
              <a:t> </a:t>
            </a:r>
            <a:r>
              <a:rPr lang="de-DE" u="none" dirty="0" err="1" smtClean="0"/>
              <a:t>monitoring</a:t>
            </a:r>
            <a:r>
              <a:rPr lang="de-DE" u="none" dirty="0" smtClean="0"/>
              <a:t> </a:t>
            </a:r>
            <a:r>
              <a:rPr lang="de-DE" u="none" dirty="0" err="1" smtClean="0"/>
              <a:t>of</a:t>
            </a:r>
            <a:r>
              <a:rPr lang="de-DE" u="none" dirty="0" smtClean="0"/>
              <a:t> </a:t>
            </a:r>
            <a:r>
              <a:rPr lang="de-DE" u="none" dirty="0" err="1" smtClean="0"/>
              <a:t>these</a:t>
            </a:r>
            <a:r>
              <a:rPr lang="de-DE" u="none" dirty="0" smtClean="0"/>
              <a:t> </a:t>
            </a:r>
            <a:r>
              <a:rPr lang="de-DE" u="none" dirty="0" err="1" smtClean="0"/>
              <a:t>larg</a:t>
            </a:r>
            <a:r>
              <a:rPr lang="de-DE" u="none" dirty="0" smtClean="0"/>
              <a:t> </a:t>
            </a:r>
            <a:r>
              <a:rPr lang="de-DE" u="none" dirty="0" err="1" smtClean="0"/>
              <a:t>pipe</a:t>
            </a:r>
            <a:r>
              <a:rPr lang="de-DE" u="none" dirty="0" smtClean="0"/>
              <a:t> </a:t>
            </a:r>
            <a:r>
              <a:rPr lang="de-DE" u="none" dirty="0" err="1" smtClean="0"/>
              <a:t>networks</a:t>
            </a:r>
            <a:r>
              <a:rPr lang="de-DE" u="none" dirty="0" smtClean="0"/>
              <a:t>  </a:t>
            </a:r>
            <a:r>
              <a:rPr lang="de-DE" u="none" dirty="0" err="1" smtClean="0"/>
              <a:t>is</a:t>
            </a:r>
            <a:r>
              <a:rPr lang="de-DE" u="none" dirty="0" smtClean="0"/>
              <a:t> </a:t>
            </a:r>
            <a:r>
              <a:rPr lang="de-DE" u="none" dirty="0" err="1" smtClean="0"/>
              <a:t>simply</a:t>
            </a:r>
            <a:r>
              <a:rPr lang="de-DE" u="none" dirty="0" smtClean="0"/>
              <a:t>  not </a:t>
            </a:r>
            <a:r>
              <a:rPr lang="de-DE" u="none" dirty="0" err="1" smtClean="0"/>
              <a:t>possible</a:t>
            </a:r>
            <a:r>
              <a:rPr lang="de-DE" u="none" baseline="0" dirty="0" smtClean="0"/>
              <a:t> </a:t>
            </a:r>
            <a:r>
              <a:rPr lang="de-DE" u="none" baseline="0" dirty="0" err="1" smtClean="0"/>
              <a:t>yet</a:t>
            </a:r>
            <a:endParaRPr lang="de-DE" u="non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796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7FB90AD-62E6-489B-839B-FAFCA30804FC}" type="slidenum">
              <a:rPr lang="de-DE">
                <a:solidFill>
                  <a:prstClr val="black"/>
                </a:solidFill>
              </a:rPr>
              <a:pPr eaLnBrk="1" hangingPunct="1"/>
              <a:t>4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7388"/>
            <a:ext cx="4570412" cy="3427412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49263" eaLnBrk="1" hangingPunct="1"/>
            <a:r>
              <a:rPr lang="de-DE" u="none" dirty="0" smtClean="0">
                <a:solidFill>
                  <a:srgbClr val="FF0000"/>
                </a:solidFill>
              </a:rPr>
              <a:t>Message</a:t>
            </a:r>
            <a:r>
              <a:rPr lang="de-DE" u="none" dirty="0" smtClean="0"/>
              <a:t>: An </a:t>
            </a:r>
            <a:r>
              <a:rPr lang="de-DE" u="none" dirty="0" err="1" smtClean="0"/>
              <a:t>accident</a:t>
            </a:r>
            <a:r>
              <a:rPr lang="de-DE" u="none" dirty="0" smtClean="0"/>
              <a:t> (</a:t>
            </a:r>
            <a:r>
              <a:rPr lang="de-DE" u="none" dirty="0" err="1" smtClean="0"/>
              <a:t>contamination</a:t>
            </a:r>
            <a:r>
              <a:rPr lang="de-DE" u="none" dirty="0" smtClean="0"/>
              <a:t>)</a:t>
            </a:r>
            <a:r>
              <a:rPr lang="de-DE" u="none" baseline="0" dirty="0" smtClean="0"/>
              <a:t> </a:t>
            </a:r>
            <a:r>
              <a:rPr lang="de-DE" u="none" baseline="0" dirty="0" err="1" smtClean="0"/>
              <a:t>has</a:t>
            </a:r>
            <a:r>
              <a:rPr lang="de-DE" u="none" baseline="0" dirty="0" smtClean="0"/>
              <a:t> a </a:t>
            </a:r>
            <a:r>
              <a:rPr lang="de-DE" u="none" baseline="0" dirty="0" err="1" smtClean="0"/>
              <a:t>huge</a:t>
            </a:r>
            <a:r>
              <a:rPr lang="de-DE" u="none" baseline="0" dirty="0" smtClean="0"/>
              <a:t> </a:t>
            </a:r>
            <a:r>
              <a:rPr lang="de-DE" u="none" baseline="0" dirty="0" err="1" smtClean="0"/>
              <a:t>impact</a:t>
            </a:r>
            <a:r>
              <a:rPr lang="de-DE" u="none" dirty="0" smtClean="0"/>
              <a:t>,</a:t>
            </a:r>
          </a:p>
          <a:p>
            <a:pPr defTabSz="449263" eaLnBrk="1" hangingPunct="1"/>
            <a:r>
              <a:rPr lang="de-DE" u="none" dirty="0" smtClean="0"/>
              <a:t>So </a:t>
            </a:r>
            <a:r>
              <a:rPr lang="de-DE" u="none" dirty="0" err="1" smtClean="0"/>
              <a:t>we</a:t>
            </a:r>
            <a:r>
              <a:rPr lang="de-DE" u="none" dirty="0" smtClean="0"/>
              <a:t> </a:t>
            </a:r>
            <a:r>
              <a:rPr lang="de-DE" u="none" dirty="0" err="1" smtClean="0"/>
              <a:t>need</a:t>
            </a:r>
            <a:r>
              <a:rPr lang="de-DE" u="none" dirty="0" smtClean="0"/>
              <a:t> </a:t>
            </a:r>
            <a:r>
              <a:rPr lang="de-DE" u="none" dirty="0" err="1" smtClean="0"/>
              <a:t>sensors</a:t>
            </a:r>
            <a:r>
              <a:rPr lang="de-DE" u="none" dirty="0" smtClean="0"/>
              <a:t> </a:t>
            </a:r>
            <a:r>
              <a:rPr lang="de-DE" u="none" dirty="0" err="1" smtClean="0"/>
              <a:t>to</a:t>
            </a:r>
            <a:r>
              <a:rPr lang="de-DE" u="none" dirty="0" smtClean="0"/>
              <a:t> </a:t>
            </a:r>
            <a:r>
              <a:rPr lang="de-DE" u="none" dirty="0" err="1" smtClean="0"/>
              <a:t>monitor</a:t>
            </a:r>
            <a:r>
              <a:rPr lang="de-DE" u="none" dirty="0" smtClean="0"/>
              <a:t> in real time</a:t>
            </a:r>
            <a:endParaRPr lang="de-DE" u="sng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Helvetica 35 Thin" charset="0"/>
              </a:rPr>
              <a:t>As you surly know, during</a:t>
            </a:r>
            <a:r>
              <a:rPr lang="en-US" baseline="0" dirty="0" smtClean="0">
                <a:solidFill>
                  <a:srgbClr val="FF0000"/>
                </a:solidFill>
                <a:latin typeface="Helvetica 35 Thin" charset="0"/>
              </a:rPr>
              <a:t> the last decade </a:t>
            </a:r>
            <a:r>
              <a:rPr lang="en-US" dirty="0" smtClean="0">
                <a:solidFill>
                  <a:srgbClr val="FF0000"/>
                </a:solidFill>
                <a:latin typeface="Helvetica 35 Thin" charset="0"/>
              </a:rPr>
              <a:t>there have been many projects dealing with </a:t>
            </a:r>
            <a:r>
              <a:rPr lang="en-US" dirty="0" smtClean="0">
                <a:latin typeface="Helvetica 35 Thin" charset="0"/>
              </a:rPr>
              <a:t>developing</a:t>
            </a:r>
            <a:r>
              <a:rPr lang="en-US" baseline="0" dirty="0" smtClean="0">
                <a:latin typeface="Helvetica 35 Thin" charset="0"/>
              </a:rPr>
              <a:t> </a:t>
            </a:r>
            <a:r>
              <a:rPr lang="en-US" dirty="0" smtClean="0">
                <a:latin typeface="Helvetica 35 Thin" charset="0"/>
              </a:rPr>
              <a:t>sensors to </a:t>
            </a:r>
            <a:r>
              <a:rPr lang="en-US" dirty="0" smtClean="0">
                <a:solidFill>
                  <a:srgbClr val="FF0000"/>
                </a:solidFill>
                <a:latin typeface="Helvetica 35 Thin" charset="0"/>
              </a:rPr>
              <a:t>detect </a:t>
            </a:r>
            <a:r>
              <a:rPr lang="en-US" baseline="0" dirty="0" smtClean="0">
                <a:solidFill>
                  <a:srgbClr val="FF0000"/>
                </a:solidFill>
                <a:latin typeface="Helvetica 35 Thin" charset="0"/>
              </a:rPr>
              <a:t>contamination. One was </a:t>
            </a:r>
            <a:r>
              <a:rPr lang="en-US" dirty="0" err="1" smtClean="0">
                <a:solidFill>
                  <a:srgbClr val="FF0000"/>
                </a:solidFill>
                <a:latin typeface="Helvetica 35 Thin" charset="0"/>
              </a:rPr>
              <a:t>Aquabiotox</a:t>
            </a:r>
            <a:r>
              <a:rPr lang="en-US" dirty="0" smtClean="0">
                <a:solidFill>
                  <a:srgbClr val="FF0000"/>
                </a:solidFill>
                <a:latin typeface="Helvetica 35 Thin" charset="0"/>
              </a:rPr>
              <a:t>; </a:t>
            </a:r>
            <a:r>
              <a:rPr lang="en-US" baseline="0" dirty="0" smtClean="0">
                <a:solidFill>
                  <a:schemeClr val="tx1"/>
                </a:solidFill>
                <a:latin typeface="Helvetica 35 Thin" charset="0"/>
              </a:rPr>
              <a:t> </a:t>
            </a:r>
            <a:r>
              <a:rPr lang="en-US" dirty="0" smtClean="0">
                <a:latin typeface="Helvetica 35 Thin" charset="0"/>
              </a:rPr>
              <a:t>a broad band sensor for continuous detection of hazardous contamination in the water network in a very short </a:t>
            </a:r>
            <a:r>
              <a:rPr lang="en-US" b="0" dirty="0" smtClean="0">
                <a:latin typeface="Helvetica 35 Thin" charset="0"/>
              </a:rPr>
              <a:t>period of </a:t>
            </a:r>
            <a:r>
              <a:rPr lang="en-US" dirty="0" smtClean="0">
                <a:latin typeface="Helvetica 35 Thin" charset="0"/>
              </a:rPr>
              <a:t>time. </a:t>
            </a:r>
            <a:r>
              <a:rPr lang="en-US" baseline="0" dirty="0" smtClean="0">
                <a:latin typeface="Helvetica 35 Thin" charset="0"/>
              </a:rPr>
              <a:t> </a:t>
            </a:r>
            <a:r>
              <a:rPr lang="en-US" dirty="0" smtClean="0">
                <a:latin typeface="Helvetica 35 Thin" charset="0"/>
              </a:rPr>
              <a:t>Many other have </a:t>
            </a:r>
            <a:r>
              <a:rPr lang="en-US" b="0" dirty="0" smtClean="0">
                <a:latin typeface="Helvetica 35 Thin" charset="0"/>
              </a:rPr>
              <a:t>also</a:t>
            </a:r>
            <a:r>
              <a:rPr lang="en-US" dirty="0" smtClean="0">
                <a:latin typeface="Helvetica 35 Thin" charset="0"/>
              </a:rPr>
              <a:t> been during this time, and many others will be developed in the future, as this is an on going procedure.  </a:t>
            </a:r>
          </a:p>
          <a:p>
            <a:endParaRPr lang="en-US" dirty="0" smtClean="0">
              <a:latin typeface="Helvetica 35 Thin" charset="0"/>
            </a:endParaRPr>
          </a:p>
        </p:txBody>
      </p:sp>
      <p:sp>
        <p:nvSpPr>
          <p:cNvPr id="22531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1pPr>
            <a:lvl2pPr marL="742950" indent="-28575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2pPr>
            <a:lvl3pPr marL="11430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3pPr>
            <a:lvl4pPr marL="16002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4pPr>
            <a:lvl5pPr marL="20574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</a:pPr>
            <a:fld id="{EEC0C86F-91FF-4412-9808-A737FA167FD0}" type="slidenum">
              <a:rPr lang="de-DE" smtClean="0">
                <a:solidFill>
                  <a:schemeClr val="tx1"/>
                </a:solidFill>
                <a:latin typeface="Helvetica 35 Thin" charset="0"/>
              </a:rPr>
              <a:pPr algn="r">
                <a:lnSpc>
                  <a:spcPct val="100000"/>
                </a:lnSpc>
              </a:pPr>
              <a:t>5</a:t>
            </a:fld>
            <a:endParaRPr lang="de-DE" smtClean="0">
              <a:solidFill>
                <a:schemeClr val="tx1"/>
              </a:solidFill>
              <a:latin typeface="Helvetica 35 Thi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Folienbildplatzhalt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atin typeface="Helvetica 35 Thin" charset="0"/>
              </a:rPr>
              <a:t>Let´s say we already have different types of sensors; The First question will be then where to place them and what action should be taken when a sensor gives </a:t>
            </a:r>
            <a:r>
              <a:rPr lang="en-US" b="0" dirty="0" smtClean="0">
                <a:latin typeface="Helvetica 35 Thin" charset="0"/>
              </a:rPr>
              <a:t>the</a:t>
            </a:r>
            <a:r>
              <a:rPr lang="en-US" dirty="0" smtClean="0">
                <a:latin typeface="Helvetica 35 Thin" charset="0"/>
              </a:rPr>
              <a:t> alarm. In order to make the right decision, we need to know: where</a:t>
            </a:r>
            <a:r>
              <a:rPr lang="en-US" baseline="0" dirty="0" smtClean="0">
                <a:latin typeface="Helvetica 35 Thin" charset="0"/>
              </a:rPr>
              <a:t> is </a:t>
            </a:r>
            <a:r>
              <a:rPr lang="en-US" dirty="0" smtClean="0">
                <a:latin typeface="Helvetica 35 Thin" charset="0"/>
              </a:rPr>
              <a:t>the source of the contamination ? Where is it coming from and where is it going to?</a:t>
            </a:r>
            <a:r>
              <a:rPr lang="en-US" baseline="0" dirty="0" smtClean="0">
                <a:latin typeface="Helvetica 35 Thin" charset="0"/>
              </a:rPr>
              <a:t> </a:t>
            </a:r>
            <a:r>
              <a:rPr lang="en-US" dirty="0" smtClean="0">
                <a:latin typeface="Helvetica 35 Thin" charset="0"/>
              </a:rPr>
              <a:t>Without this information we </a:t>
            </a:r>
            <a:r>
              <a:rPr lang="en-US" b="0" dirty="0" smtClean="0">
                <a:latin typeface="Helvetica 35 Thin" charset="0"/>
              </a:rPr>
              <a:t>will</a:t>
            </a:r>
            <a:r>
              <a:rPr lang="en-US" dirty="0" smtClean="0">
                <a:latin typeface="Helvetica 35 Thin" charset="0"/>
              </a:rPr>
              <a:t> not be able to initiate countermeasures.</a:t>
            </a:r>
          </a:p>
          <a:p>
            <a:endParaRPr lang="en-US" dirty="0" smtClean="0">
              <a:latin typeface="Helvetica 35 Thin" charset="0"/>
            </a:endParaRPr>
          </a:p>
          <a:p>
            <a:r>
              <a:rPr lang="en-US" dirty="0" smtClean="0">
                <a:latin typeface="Helvetica 35 Thin" charset="0"/>
              </a:rPr>
              <a:t>Of course, the number of sensors has to be minimized. </a:t>
            </a:r>
            <a:r>
              <a:rPr lang="en-US" b="0" dirty="0" smtClean="0">
                <a:latin typeface="Helvetica 35 Thin" charset="0"/>
              </a:rPr>
              <a:t>Firstly because of costs and secondly, maintenance and operating expenses</a:t>
            </a:r>
          </a:p>
        </p:txBody>
      </p:sp>
      <p:sp>
        <p:nvSpPr>
          <p:cNvPr id="24579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1pPr>
            <a:lvl2pPr marL="742950" indent="-28575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2pPr>
            <a:lvl3pPr marL="11430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3pPr>
            <a:lvl4pPr marL="16002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4pPr>
            <a:lvl5pPr marL="20574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</a:pPr>
            <a:fld id="{0E3DD2D6-0762-48E0-959C-689523E376E6}" type="slidenum">
              <a:rPr lang="de-DE" smtClean="0">
                <a:solidFill>
                  <a:schemeClr val="tx1"/>
                </a:solidFill>
                <a:latin typeface="Helvetica 35 Thin" charset="0"/>
              </a:rPr>
              <a:pPr algn="r">
                <a:lnSpc>
                  <a:spcPct val="100000"/>
                </a:lnSpc>
              </a:pPr>
              <a:t>6</a:t>
            </a:fld>
            <a:endParaRPr lang="de-DE" smtClean="0">
              <a:solidFill>
                <a:schemeClr val="tx1"/>
              </a:solidFill>
              <a:latin typeface="Helvetica 35 Thi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Helvetica 35 Thin" charset="0"/>
              </a:rPr>
              <a:t> AND this was exactly What motivated us to come up with Smart online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>
              <a:latin typeface="Helvetica 35 Thin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Helvetica 35 Thin" charset="0"/>
              </a:rPr>
              <a:t>So … what does Smart online stand for:…  And our main objective is to </a:t>
            </a:r>
            <a:r>
              <a:rPr lang="en-US" dirty="0" err="1" smtClean="0">
                <a:latin typeface="Helvetica 35 Thin" charset="0"/>
              </a:rPr>
              <a:t>devel</a:t>
            </a:r>
            <a:r>
              <a:rPr lang="en-US" dirty="0" smtClean="0">
                <a:latin typeface="Helvetica 35 Thin" charset="0"/>
              </a:rPr>
              <a:t>……..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96337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this</a:t>
            </a:r>
            <a:r>
              <a:rPr lang="de-DE" dirty="0" smtClean="0"/>
              <a:t> diverse </a:t>
            </a:r>
            <a:r>
              <a:rPr lang="de-DE" dirty="0" err="1" smtClean="0"/>
              <a:t>consortium</a:t>
            </a:r>
            <a:r>
              <a:rPr lang="de-DE" dirty="0" smtClean="0"/>
              <a:t> ( </a:t>
            </a:r>
            <a:r>
              <a:rPr lang="de-DE" dirty="0" err="1" smtClean="0"/>
              <a:t>resarch</a:t>
            </a:r>
            <a:r>
              <a:rPr lang="de-DE" dirty="0" smtClean="0"/>
              <a:t> </a:t>
            </a:r>
            <a:r>
              <a:rPr lang="de-DE" dirty="0" err="1" smtClean="0"/>
              <a:t>partner</a:t>
            </a:r>
            <a:r>
              <a:rPr lang="de-DE" smtClean="0"/>
              <a:t>, institute</a:t>
            </a:r>
            <a:r>
              <a:rPr lang="de-DE" dirty="0" smtClean="0"/>
              <a:t>  </a:t>
            </a:r>
            <a:r>
              <a:rPr lang="de-DE" dirty="0" err="1" smtClean="0"/>
              <a:t>represent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highly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competent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expierenced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organisations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this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field</a:t>
            </a:r>
            <a:r>
              <a:rPr lang="de-DE" baseline="0" dirty="0" smtClean="0"/>
              <a:t>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2000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Helvetica 35 Thin" charset="0"/>
              </a:rPr>
              <a:t>This picture demonstrates the decision</a:t>
            </a:r>
            <a:r>
              <a:rPr lang="en-US" baseline="0" dirty="0" smtClean="0">
                <a:latin typeface="Helvetica 35 Thin" charset="0"/>
              </a:rPr>
              <a:t> support </a:t>
            </a:r>
            <a:r>
              <a:rPr lang="en-GB" dirty="0" smtClean="0">
                <a:latin typeface="Helvetica 35 Thin" charset="0"/>
              </a:rPr>
              <a:t>toolkit, which will be developed by </a:t>
            </a:r>
            <a:r>
              <a:rPr lang="en-GB" dirty="0" err="1" smtClean="0">
                <a:latin typeface="Helvetica 35 Thin" charset="0"/>
              </a:rPr>
              <a:t>SMaRt</a:t>
            </a:r>
            <a:r>
              <a:rPr lang="en-GB" baseline="0" dirty="0" smtClean="0">
                <a:latin typeface="Helvetica 35 Thin" charset="0"/>
              </a:rPr>
              <a:t> Online</a:t>
            </a:r>
            <a:r>
              <a:rPr lang="en-GB" dirty="0" smtClean="0">
                <a:latin typeface="Helvetica 35 Thin" charset="0"/>
              </a:rPr>
              <a:t> ; </a:t>
            </a:r>
            <a:endParaRPr lang="en-US" dirty="0" smtClean="0">
              <a:latin typeface="Helvetica 35 Thin" charset="0"/>
            </a:endParaRPr>
          </a:p>
          <a:p>
            <a:r>
              <a:rPr lang="en-US" dirty="0" smtClean="0">
                <a:latin typeface="Helvetica 35 Thin" charset="0"/>
              </a:rPr>
              <a:t>It </a:t>
            </a:r>
            <a:r>
              <a:rPr lang="de-DE" dirty="0" err="1" smtClean="0">
                <a:latin typeface="Helvetica 35 Thin" charset="0"/>
              </a:rPr>
              <a:t>consists</a:t>
            </a:r>
            <a:r>
              <a:rPr lang="de-DE" dirty="0" smtClean="0">
                <a:latin typeface="Helvetica 35 Thin" charset="0"/>
              </a:rPr>
              <a:t> </a:t>
            </a:r>
            <a:r>
              <a:rPr lang="de-DE" dirty="0" err="1" smtClean="0">
                <a:latin typeface="Helvetica 35 Thin" charset="0"/>
              </a:rPr>
              <a:t>of</a:t>
            </a:r>
            <a:r>
              <a:rPr lang="de-DE" dirty="0" smtClean="0">
                <a:latin typeface="Helvetica 35 Thin" charset="0"/>
              </a:rPr>
              <a:t> </a:t>
            </a:r>
            <a:r>
              <a:rPr lang="de-DE" dirty="0" err="1" smtClean="0">
                <a:latin typeface="Helvetica 35 Thin" charset="0"/>
              </a:rPr>
              <a:t>three</a:t>
            </a:r>
            <a:r>
              <a:rPr lang="de-DE" baseline="0" dirty="0" smtClean="0">
                <a:latin typeface="Helvetica 35 Thin" charset="0"/>
              </a:rPr>
              <a:t> </a:t>
            </a:r>
            <a:r>
              <a:rPr lang="de-DE" baseline="0" dirty="0" err="1" smtClean="0">
                <a:latin typeface="Helvetica 35 Thin" charset="0"/>
              </a:rPr>
              <a:t>main</a:t>
            </a:r>
            <a:r>
              <a:rPr lang="de-DE" baseline="0" dirty="0" smtClean="0">
                <a:latin typeface="Helvetica 35 Thin" charset="0"/>
              </a:rPr>
              <a:t> </a:t>
            </a:r>
            <a:r>
              <a:rPr lang="de-DE" baseline="0" noProof="0" dirty="0" err="1" smtClean="0">
                <a:latin typeface="Helvetica 35 Thin" charset="0"/>
              </a:rPr>
              <a:t>parts</a:t>
            </a:r>
            <a:r>
              <a:rPr lang="de-DE" baseline="0" noProof="0" dirty="0" smtClean="0">
                <a:latin typeface="Helvetica 35 Thin" charset="0"/>
              </a:rPr>
              <a:t>; Monitoring; Simulation </a:t>
            </a:r>
            <a:r>
              <a:rPr lang="de-DE" baseline="0" noProof="0" dirty="0" err="1" smtClean="0">
                <a:latin typeface="Helvetica 35 Thin" charset="0"/>
              </a:rPr>
              <a:t>and</a:t>
            </a:r>
            <a:r>
              <a:rPr lang="de-DE" baseline="0" noProof="0" dirty="0" smtClean="0">
                <a:latin typeface="Helvetica 35 Thin" charset="0"/>
              </a:rPr>
              <a:t> </a:t>
            </a:r>
            <a:r>
              <a:rPr lang="de-DE" baseline="0" noProof="0" dirty="0" err="1" smtClean="0">
                <a:latin typeface="Helvetica 35 Thin" charset="0"/>
              </a:rPr>
              <a:t>decision</a:t>
            </a:r>
            <a:r>
              <a:rPr lang="de-DE" baseline="0" noProof="0" dirty="0" smtClean="0">
                <a:latin typeface="Helvetica 35 Thin" charset="0"/>
              </a:rPr>
              <a:t> </a:t>
            </a:r>
            <a:r>
              <a:rPr lang="de-DE" baseline="0" noProof="0" dirty="0" err="1" smtClean="0">
                <a:latin typeface="Helvetica 35 Thin" charset="0"/>
              </a:rPr>
              <a:t>making</a:t>
            </a:r>
            <a:r>
              <a:rPr lang="de-DE" baseline="0" noProof="0" dirty="0" smtClean="0">
                <a:latin typeface="Helvetica 35 Thin" charset="0"/>
              </a:rPr>
              <a:t>:   </a:t>
            </a:r>
          </a:p>
          <a:p>
            <a:r>
              <a:rPr lang="de-DE" noProof="0" dirty="0" err="1" smtClean="0">
                <a:latin typeface="Helvetica 35 Thin" charset="0"/>
              </a:rPr>
              <a:t>Imagine</a:t>
            </a:r>
            <a:r>
              <a:rPr lang="de-DE" dirty="0" smtClean="0">
                <a:latin typeface="Helvetica 35 Thin" charset="0"/>
              </a:rPr>
              <a:t> </a:t>
            </a:r>
            <a:r>
              <a:rPr lang="en-US" dirty="0" smtClean="0">
                <a:latin typeface="Helvetica 35 Thin" charset="0"/>
              </a:rPr>
              <a:t>a sensor network as a combination of different sensor types has already been set up. E.g. toxicity, quality and hydraulic sensors. The sensor data is transmitted in real time to</a:t>
            </a:r>
            <a:r>
              <a:rPr lang="en-US" baseline="0" dirty="0" smtClean="0">
                <a:latin typeface="Helvetica 35 Thin" charset="0"/>
              </a:rPr>
              <a:t> Utilities</a:t>
            </a:r>
            <a:r>
              <a:rPr lang="en-US" dirty="0" smtClean="0">
                <a:latin typeface="Helvetica 35 Thin" charset="0"/>
              </a:rPr>
              <a:t> </a:t>
            </a:r>
            <a:r>
              <a:rPr lang="en-US" dirty="0" err="1" smtClean="0">
                <a:latin typeface="Helvetica 35 Thin" charset="0"/>
              </a:rPr>
              <a:t>scada</a:t>
            </a:r>
            <a:r>
              <a:rPr lang="en-US" dirty="0" smtClean="0">
                <a:latin typeface="Helvetica 35 Thin" charset="0"/>
              </a:rPr>
              <a:t> system; These will be evaluated by the </a:t>
            </a:r>
            <a:r>
              <a:rPr lang="en-US" dirty="0" err="1" smtClean="0">
                <a:latin typeface="Helvetica 35 Thin" charset="0"/>
              </a:rPr>
              <a:t>alarmgeneration</a:t>
            </a:r>
            <a:r>
              <a:rPr lang="en-US" dirty="0" smtClean="0">
                <a:latin typeface="Helvetica 35 Thin" charset="0"/>
              </a:rPr>
              <a:t>. </a:t>
            </a:r>
          </a:p>
          <a:p>
            <a:r>
              <a:rPr lang="en-US" dirty="0" smtClean="0">
                <a:latin typeface="Helvetica 35 Thin" charset="0"/>
              </a:rPr>
              <a:t>Once a contamination is identified, the online running model,</a:t>
            </a:r>
            <a:r>
              <a:rPr lang="en-GB" dirty="0" smtClean="0">
                <a:latin typeface="Helvetica 35 Thin" charset="0"/>
              </a:rPr>
              <a:t>which is automatically calibrated to the measured sensor data, </a:t>
            </a:r>
            <a:r>
              <a:rPr lang="en-US" dirty="0" smtClean="0">
                <a:latin typeface="Helvetica 35 Thin" charset="0"/>
              </a:rPr>
              <a:t> simulates the current hydraulic status of the WDN by using offline and</a:t>
            </a:r>
            <a:r>
              <a:rPr lang="en-US" baseline="0" dirty="0" smtClean="0">
                <a:latin typeface="Helvetica 35 Thin" charset="0"/>
              </a:rPr>
              <a:t> </a:t>
            </a:r>
            <a:r>
              <a:rPr lang="en-US" dirty="0" smtClean="0">
                <a:latin typeface="Helvetica 35 Thin" charset="0"/>
              </a:rPr>
              <a:t>online data</a:t>
            </a:r>
            <a:r>
              <a:rPr lang="en-US" b="1" dirty="0" smtClean="0">
                <a:latin typeface="Helvetica 35 Thin" charset="0"/>
              </a:rPr>
              <a:t>. </a:t>
            </a:r>
          </a:p>
          <a:p>
            <a:r>
              <a:rPr lang="en-US" b="0" dirty="0" smtClean="0">
                <a:latin typeface="Helvetica 35 Thin" charset="0"/>
              </a:rPr>
              <a:t>N</a:t>
            </a:r>
            <a:r>
              <a:rPr lang="en-US" dirty="0" smtClean="0">
                <a:latin typeface="Helvetica 35 Thin" charset="0"/>
              </a:rPr>
              <a:t>ext up, the </a:t>
            </a:r>
            <a:r>
              <a:rPr lang="en-US" b="0" dirty="0" smtClean="0">
                <a:latin typeface="Helvetica 35 Thin" charset="0"/>
              </a:rPr>
              <a:t>source identification </a:t>
            </a:r>
            <a:r>
              <a:rPr lang="en-US" dirty="0" smtClean="0">
                <a:latin typeface="Helvetica 35 Thin" charset="0"/>
              </a:rPr>
              <a:t>tool automatically switches on and locates the contamination source by using the look back modus and the transport model.  The</a:t>
            </a:r>
            <a:r>
              <a:rPr lang="en-US" baseline="0" dirty="0" smtClean="0">
                <a:latin typeface="Helvetica 35 Thin" charset="0"/>
              </a:rPr>
              <a:t> </a:t>
            </a:r>
            <a:r>
              <a:rPr lang="en-US" b="0" baseline="0" dirty="0" smtClean="0">
                <a:latin typeface="Helvetica 35 Thin" charset="0"/>
              </a:rPr>
              <a:t>spread of contamination </a:t>
            </a:r>
            <a:r>
              <a:rPr lang="en-US" baseline="0" dirty="0" smtClean="0">
                <a:latin typeface="Helvetica 35 Thin" charset="0"/>
              </a:rPr>
              <a:t>is then found out by simulating the future </a:t>
            </a:r>
            <a:r>
              <a:rPr lang="en-US" dirty="0" smtClean="0">
                <a:latin typeface="Helvetica 35 Thin" charset="0"/>
              </a:rPr>
              <a:t>hydraulic status</a:t>
            </a:r>
            <a:r>
              <a:rPr lang="en-US" baseline="0" dirty="0" smtClean="0">
                <a:latin typeface="Helvetica 35 Thin" charset="0"/>
              </a:rPr>
              <a:t> and using a</a:t>
            </a:r>
            <a:r>
              <a:rPr lang="en-US" dirty="0" smtClean="0">
                <a:latin typeface="Helvetica 35 Thin" charset="0"/>
              </a:rPr>
              <a:t> forecast on water demand. </a:t>
            </a:r>
          </a:p>
          <a:p>
            <a:endParaRPr lang="en-US" dirty="0" smtClean="0">
              <a:latin typeface="Helvetica 35 Thin" charset="0"/>
            </a:endParaRPr>
          </a:p>
          <a:p>
            <a:r>
              <a:rPr lang="en-GB" b="0" dirty="0" smtClean="0">
                <a:latin typeface="Helvetica 35 Thin" charset="0"/>
              </a:rPr>
              <a:t>This not only </a:t>
            </a:r>
            <a:r>
              <a:rPr lang="en-GB" dirty="0" smtClean="0">
                <a:latin typeface="Helvetica 35 Thin" charset="0"/>
              </a:rPr>
              <a:t>allows us to have a look ahead </a:t>
            </a:r>
            <a:r>
              <a:rPr lang="en-GB" b="0" dirty="0" smtClean="0">
                <a:latin typeface="Helvetica 35 Thin" charset="0"/>
              </a:rPr>
              <a:t>but t</a:t>
            </a:r>
            <a:r>
              <a:rPr lang="en-GB" dirty="0" smtClean="0">
                <a:latin typeface="Helvetica 35 Thin" charset="0"/>
              </a:rPr>
              <a:t>o evaluate decisions </a:t>
            </a:r>
            <a:r>
              <a:rPr lang="en-GB" b="0" dirty="0" smtClean="0">
                <a:latin typeface="Helvetica 35 Thin" charset="0"/>
              </a:rPr>
              <a:t>as well</a:t>
            </a:r>
            <a:r>
              <a:rPr lang="en-GB" dirty="0" smtClean="0">
                <a:latin typeface="Helvetica 35 Thin" charset="0"/>
              </a:rPr>
              <a:t>. For example, simulating some scenarios for flushing the pipes in contaminated area and see the results.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62454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In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following</a:t>
            </a:r>
            <a:r>
              <a:rPr lang="de-DE" baseline="0" dirty="0" smtClean="0"/>
              <a:t>  </a:t>
            </a:r>
            <a:r>
              <a:rPr lang="de-DE" baseline="0" dirty="0" err="1" smtClean="0"/>
              <a:t>slides</a:t>
            </a:r>
            <a:r>
              <a:rPr lang="de-DE" baseline="0" dirty="0" smtClean="0"/>
              <a:t> I </a:t>
            </a:r>
            <a:r>
              <a:rPr lang="de-DE" baseline="0" dirty="0" err="1" smtClean="0"/>
              <a:t>only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show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main</a:t>
            </a:r>
            <a:r>
              <a:rPr lang="de-DE" baseline="0" dirty="0" smtClean="0"/>
              <a:t> Parts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project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and</a:t>
            </a:r>
            <a:r>
              <a:rPr lang="de-DE" baseline="0" dirty="0" smtClean="0"/>
              <a:t> </a:t>
            </a:r>
            <a:r>
              <a:rPr lang="de-DE" dirty="0" err="1" smtClean="0"/>
              <a:t>give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r>
              <a:rPr lang="de-DE" dirty="0" smtClean="0"/>
              <a:t> an </a:t>
            </a:r>
            <a:r>
              <a:rPr lang="de-DE" dirty="0" err="1" smtClean="0"/>
              <a:t>idea</a:t>
            </a:r>
            <a:r>
              <a:rPr lang="de-DE" baseline="0" dirty="0" smtClean="0"/>
              <a:t> </a:t>
            </a:r>
            <a:endParaRPr lang="de-DE" dirty="0" smtClean="0"/>
          </a:p>
          <a:p>
            <a:r>
              <a:rPr lang="de-DE" b="0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results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have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achieved</a:t>
            </a:r>
            <a:r>
              <a:rPr lang="de-DE" baseline="0" dirty="0" smtClean="0"/>
              <a:t> so </a:t>
            </a:r>
            <a:r>
              <a:rPr lang="de-DE" baseline="0" dirty="0" err="1" smtClean="0"/>
              <a:t>far</a:t>
            </a:r>
            <a:r>
              <a:rPr lang="de-DE" baseline="0" dirty="0" smtClean="0"/>
              <a:t> …</a:t>
            </a:r>
          </a:p>
          <a:p>
            <a:r>
              <a:rPr lang="de-DE" baseline="0" dirty="0" err="1" smtClean="0"/>
              <a:t>Three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of</a:t>
            </a:r>
            <a:r>
              <a:rPr lang="de-DE" baseline="0" dirty="0" smtClean="0"/>
              <a:t> </a:t>
            </a:r>
            <a:r>
              <a:rPr lang="de-DE" baseline="0" dirty="0" err="1" smtClean="0"/>
              <a:t>my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colleagues</a:t>
            </a:r>
            <a:r>
              <a:rPr lang="de-DE" baseline="0" dirty="0" smtClean="0"/>
              <a:t> ( </a:t>
            </a:r>
            <a:r>
              <a:rPr lang="de-DE" baseline="0" dirty="0" err="1" smtClean="0"/>
              <a:t>fellow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researchers</a:t>
            </a:r>
            <a:r>
              <a:rPr lang="de-DE" baseline="0" dirty="0" smtClean="0"/>
              <a:t>) will </a:t>
            </a:r>
            <a:r>
              <a:rPr lang="de-DE" baseline="0" dirty="0" err="1" smtClean="0"/>
              <a:t>talk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about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results</a:t>
            </a:r>
            <a:r>
              <a:rPr lang="de-DE" baseline="0" dirty="0" smtClean="0"/>
              <a:t>, </a:t>
            </a:r>
            <a:r>
              <a:rPr lang="de-DE" baseline="0" dirty="0" err="1" smtClean="0"/>
              <a:t>more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detailed</a:t>
            </a:r>
            <a:r>
              <a:rPr lang="de-DE" baseline="0" dirty="0" smtClean="0"/>
              <a:t>, </a:t>
            </a:r>
          </a:p>
          <a:p>
            <a:r>
              <a:rPr lang="de-DE" baseline="0" dirty="0" smtClean="0"/>
              <a:t>In Paris </a:t>
            </a:r>
            <a:r>
              <a:rPr lang="de-DE" baseline="0" dirty="0" err="1" smtClean="0"/>
              <a:t>sensor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placement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is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beeing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tested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installing</a:t>
            </a:r>
            <a:r>
              <a:rPr lang="de-DE" baseline="0" dirty="0" smtClean="0"/>
              <a:t> 200 </a:t>
            </a:r>
            <a:r>
              <a:rPr lang="de-DE" baseline="0" dirty="0" err="1" smtClean="0"/>
              <a:t>qulity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sensors</a:t>
            </a:r>
            <a:r>
              <a:rPr lang="de-DE" baseline="0" dirty="0" smtClean="0"/>
              <a:t>..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70EA85-9569-431D-A486-FB050E9AD595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6251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3.jpe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3.jpeg"/><Relationship Id="rId5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e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Logo BWB_rgb_8x3c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33375"/>
            <a:ext cx="2876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734050"/>
            <a:ext cx="9144000" cy="1123950"/>
          </a:xfrm>
          <a:prstGeom prst="rect">
            <a:avLst/>
          </a:prstGeom>
          <a:solidFill>
            <a:srgbClr val="00619E"/>
          </a:solidFill>
          <a:ln w="127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3000"/>
              </a:lnSpc>
              <a:defRPr/>
            </a:pPr>
            <a:endParaRPr lang="de-DE">
              <a:latin typeface="Arial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1989138"/>
            <a:ext cx="539750" cy="1793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1600"/>
              </a:lnSpc>
              <a:defRPr/>
            </a:pPr>
            <a:endParaRPr lang="de-DE">
              <a:solidFill>
                <a:schemeClr val="accent2"/>
              </a:solidFill>
              <a:latin typeface="Helvetica 65 Medium" pitchFamily="34" charset="0"/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79500" y="1981200"/>
            <a:ext cx="7046913" cy="879475"/>
          </a:xfrm>
          <a:extLst/>
        </p:spPr>
        <p:txBody>
          <a:bodyPr/>
          <a:lstStyle>
            <a:lvl1pPr>
              <a:lnSpc>
                <a:spcPct val="103000"/>
              </a:lnSpc>
              <a:defRPr/>
            </a:lvl1pPr>
          </a:lstStyle>
          <a:p>
            <a:pPr lvl="0"/>
            <a:r>
              <a:rPr lang="de-DE" noProof="0" smtClean="0"/>
              <a:t>Mastertitelformat bearbeiten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79500" y="3048000"/>
            <a:ext cx="7053263" cy="287338"/>
          </a:xfrm>
          <a:extLst/>
        </p:spPr>
        <p:txBody>
          <a:bodyPr/>
          <a:lstStyle>
            <a:lvl1pPr marL="0" indent="0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13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de-DE" noProof="0" smtClean="0"/>
              <a:t>Master-Untertitelformat bearbeiten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1012825" y="5949950"/>
            <a:ext cx="3559175" cy="152400"/>
          </a:xfrm>
          <a:prstGeom prst="rect">
            <a:avLst/>
          </a:prstGeom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defRPr sz="1000" b="1" i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DE"/>
              <a:t>Robert MustermannJens Feddern Leiter Wasserversorgung, </a:t>
            </a:r>
          </a:p>
          <a:p>
            <a:pPr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06391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DA945909-86CB-4826-9A80-11BC472C264E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B2B1F-3926-4571-99EA-22E3B40FAE31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2869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78588" y="719138"/>
            <a:ext cx="1978025" cy="53975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19138"/>
            <a:ext cx="5786438" cy="53975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86D8D01-557E-4325-8FAA-78081F98CA48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BFC6-2CA8-4D32-9697-4DA3DAE24593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3743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19138"/>
            <a:ext cx="6019800" cy="5397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3588" y="1798638"/>
            <a:ext cx="3883025" cy="431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CDF9AB8-D112-4FD9-BC93-C06CC0D2E63F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25D3B-7AE5-4018-B897-DE875FDF485D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4438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19138"/>
            <a:ext cx="6019800" cy="5397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3588" y="17986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3588" y="40338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55622B-7353-4B8E-B768-AB00A9E57971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653D8-9714-438D-8C49-239E26F92F8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54463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539750" y="719138"/>
            <a:ext cx="7916863" cy="53975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762000" y="6597650"/>
            <a:ext cx="3657600" cy="190500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algn="l">
              <a:defRPr/>
            </a:pPr>
            <a:r>
              <a:rPr lang="de-DE"/>
              <a:t>Jens Feddern Leiter Wasserversorgung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C4DAB4B-858C-4309-AC03-576DE769631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595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 - Institutionn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 userDrawn="1"/>
        </p:nvSpPr>
        <p:spPr bwMode="auto">
          <a:xfrm>
            <a:off x="3735388" y="879475"/>
            <a:ext cx="1471612" cy="282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ZoneTexte 30"/>
          <p:cNvSpPr txBox="1">
            <a:spLocks noChangeArrowheads="1"/>
          </p:cNvSpPr>
          <p:nvPr userDrawn="1"/>
        </p:nvSpPr>
        <p:spPr bwMode="auto">
          <a:xfrm>
            <a:off x="290513" y="6283325"/>
            <a:ext cx="20716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GB" sz="1200" b="1" dirty="0" err="1" smtClean="0">
                <a:latin typeface="Calibri" charset="0"/>
              </a:rPr>
              <a:t>SMaRT-OnlineWDN.eu</a:t>
            </a:r>
            <a:endParaRPr lang="en-GB" sz="1200" b="1" dirty="0" smtClean="0">
              <a:latin typeface="Calibri" charset="0"/>
            </a:endParaRPr>
          </a:p>
        </p:txBody>
      </p:sp>
      <p:pic>
        <p:nvPicPr>
          <p:cNvPr id="6" name="Picture 16" descr="Logo_BMB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50" y="93663"/>
            <a:ext cx="1436688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 descr="label ANR bleu CMJN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65100"/>
            <a:ext cx="9715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16" descr="SMaRT_footerlogos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6172200"/>
            <a:ext cx="6461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Sous-titre 2"/>
          <p:cNvSpPr>
            <a:spLocks noGrp="1"/>
          </p:cNvSpPr>
          <p:nvPr>
            <p:ph type="subTitle" idx="1"/>
          </p:nvPr>
        </p:nvSpPr>
        <p:spPr>
          <a:xfrm>
            <a:off x="3785251" y="3965533"/>
            <a:ext cx="4692504" cy="318039"/>
          </a:xfrm>
        </p:spPr>
        <p:txBody>
          <a:bodyPr/>
          <a:lstStyle>
            <a:lvl1pPr marL="0" indent="0" algn="l">
              <a:buNone/>
              <a:defRPr sz="1700" b="1">
                <a:solidFill>
                  <a:srgbClr val="083F8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GB" noProof="0"/>
          </a:p>
        </p:txBody>
      </p:sp>
      <p:sp>
        <p:nvSpPr>
          <p:cNvPr id="27" name="Espace réservé du texte 24"/>
          <p:cNvSpPr>
            <a:spLocks noGrp="1"/>
          </p:cNvSpPr>
          <p:nvPr>
            <p:ph type="body" sz="quarter" idx="13"/>
          </p:nvPr>
        </p:nvSpPr>
        <p:spPr>
          <a:xfrm>
            <a:off x="3785251" y="4205881"/>
            <a:ext cx="4695825" cy="287337"/>
          </a:xfrm>
        </p:spPr>
        <p:txBody>
          <a:bodyPr/>
          <a:lstStyle>
            <a:lvl1pPr marL="0" indent="0">
              <a:buNone/>
              <a:defRPr sz="1700" baseline="0">
                <a:solidFill>
                  <a:srgbClr val="00AEEF"/>
                </a:solidFill>
              </a:defRPr>
            </a:lvl1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34657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 BWB_rgb_8x3c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33375"/>
            <a:ext cx="2876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5734050"/>
            <a:ext cx="9144000" cy="1123950"/>
          </a:xfrm>
          <a:prstGeom prst="rect">
            <a:avLst/>
          </a:prstGeom>
          <a:solidFill>
            <a:srgbClr val="00619E"/>
          </a:solidFill>
          <a:ln w="127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/>
            <a:endParaRPr lang="de-DE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989138"/>
            <a:ext cx="539750" cy="179387"/>
          </a:xfrm>
          <a:prstGeom prst="rect">
            <a:avLst/>
          </a:prstGeom>
          <a:solidFill>
            <a:schemeClr val="accent2"/>
          </a:solidFill>
          <a:ln w="127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1600"/>
              </a:lnSpc>
            </a:pPr>
            <a:endParaRPr lang="de-DE">
              <a:solidFill>
                <a:srgbClr val="5BAC35"/>
              </a:solidFill>
              <a:latin typeface="Helvetica 65 Medium" pitchFamily="34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 userDrawn="1"/>
        </p:nvSpPr>
        <p:spPr bwMode="auto">
          <a:xfrm>
            <a:off x="5383366" y="5989638"/>
            <a:ext cx="364792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de-DE" b="1" dirty="0">
              <a:solidFill>
                <a:srgbClr val="FFFFFF"/>
              </a:solidFill>
            </a:endParaRPr>
          </a:p>
          <a:p>
            <a:pPr algn="r" eaLnBrk="1" hangingPunct="1"/>
            <a:endParaRPr lang="de-DE" b="1" dirty="0">
              <a:solidFill>
                <a:srgbClr val="FFFFFF"/>
              </a:solidFill>
            </a:endParaRPr>
          </a:p>
          <a:p>
            <a:pPr algn="r" eaLnBrk="1" hangingPunct="1"/>
            <a:r>
              <a:rPr lang="de-DE" sz="1000" dirty="0">
                <a:solidFill>
                  <a:srgbClr val="FFFFFF"/>
                </a:solidFill>
              </a:rPr>
              <a:t>Dipl. Ing. Jens Klinger; </a:t>
            </a:r>
            <a:r>
              <a:rPr lang="de-DE" sz="1000" dirty="0" err="1">
                <a:solidFill>
                  <a:srgbClr val="FFFFFF"/>
                </a:solidFill>
              </a:rPr>
              <a:t>Chief</a:t>
            </a:r>
            <a:r>
              <a:rPr lang="de-DE" sz="1000" dirty="0">
                <a:solidFill>
                  <a:srgbClr val="FFFFFF"/>
                </a:solidFill>
              </a:rPr>
              <a:t> Operation Officer </a:t>
            </a:r>
            <a:r>
              <a:rPr lang="de-DE" sz="1000" dirty="0" err="1">
                <a:solidFill>
                  <a:srgbClr val="FFFFFF"/>
                </a:solidFill>
              </a:rPr>
              <a:t>Water</a:t>
            </a:r>
            <a:r>
              <a:rPr lang="de-DE" sz="1000" dirty="0">
                <a:solidFill>
                  <a:srgbClr val="FFFFFF"/>
                </a:solidFill>
              </a:rPr>
              <a:t> </a:t>
            </a:r>
            <a:r>
              <a:rPr lang="de-DE" sz="1000" dirty="0" err="1">
                <a:solidFill>
                  <a:srgbClr val="FFFFFF"/>
                </a:solidFill>
              </a:rPr>
              <a:t>Supply</a:t>
            </a:r>
            <a:endParaRPr lang="de-DE" sz="1000" dirty="0">
              <a:solidFill>
                <a:srgbClr val="FFFFFF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79500" y="1981200"/>
            <a:ext cx="7046913" cy="879475"/>
          </a:xfrm>
        </p:spPr>
        <p:txBody>
          <a:bodyPr/>
          <a:lstStyle>
            <a:lvl1pPr>
              <a:lnSpc>
                <a:spcPct val="103000"/>
              </a:lnSpc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79500" y="3048000"/>
            <a:ext cx="7053263" cy="287338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1300" i="1">
                <a:solidFill>
                  <a:schemeClr val="tx2"/>
                </a:solidFill>
              </a:defRPr>
            </a:lvl1pPr>
          </a:lstStyle>
          <a:p>
            <a:r>
              <a:rPr lang="de-DE"/>
              <a:t>Master-Untertitelformat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880464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EC2E4F9-4FAF-4D72-A9B5-E8ABA3266B0E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7090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36CE380-ECBA-439C-8FA2-A1F4F4CCBFD9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4210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3588" y="1798638"/>
            <a:ext cx="3883025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8C3D25-7AB8-490D-A420-68A1CD4236D2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718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F1C8BFD-AB4D-4EA1-8F39-BF8B73F281EA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CCDD4-42D7-4FFF-91DE-BCE81D3EE9D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5694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822620-CFB7-471D-9916-908D4621299F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2551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020D741-775F-4742-BA7C-AB1F9EC4A681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104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33B4F5-65C7-40E3-B612-E07A2ADBBAE3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55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3908A2E-622E-4E22-B8D2-334A98C08503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581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CCC01F-851C-449D-A87E-945ADB5C4E90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602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36F06F8-C68E-4BEF-AC88-562F8C1BFE48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202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78588" y="719138"/>
            <a:ext cx="1978025" cy="53975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19138"/>
            <a:ext cx="5786438" cy="53975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D5826E2-95A9-4932-8F49-C47CA15833C6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856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19138"/>
            <a:ext cx="6019800" cy="5397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3588" y="17986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3588" y="40338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E01E58D-06BB-4282-9400-65CFBA6896AC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210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el und 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sz="quarter"/>
          </p:nvPr>
        </p:nvSpPr>
        <p:spPr>
          <a:xfrm>
            <a:off x="539750" y="719138"/>
            <a:ext cx="6019800" cy="5397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539750" y="1798638"/>
            <a:ext cx="3881438" cy="2082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3588" y="17986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39750" y="4033838"/>
            <a:ext cx="3881438" cy="2082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573588" y="40338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16074B-C08D-41DC-9D71-EF80C28348E6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03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539750" y="719138"/>
            <a:ext cx="7916863" cy="5397500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endParaRPr lang="de-DE">
              <a:solidFill>
                <a:srgbClr val="FFFFFF"/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B833EF8-E3BC-4FB2-A1D1-A035E46B8F22}" type="slidenum">
              <a:rPr lang="de-DE">
                <a:solidFill>
                  <a:srgbClr val="FFFFFF"/>
                </a:solidFill>
              </a:rPr>
              <a:pPr/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244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CBE9D94-5434-4873-AD12-69DDBFB140BE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CBF69-E402-48D8-87BC-5DE86F5F81BC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41307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 - Institutionn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 userDrawn="1"/>
        </p:nvSpPr>
        <p:spPr bwMode="auto">
          <a:xfrm>
            <a:off x="3735388" y="879475"/>
            <a:ext cx="1471612" cy="282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800" smtClean="0">
              <a:solidFill>
                <a:srgbClr val="083F88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5" name="ZoneTexte 30"/>
          <p:cNvSpPr txBox="1">
            <a:spLocks noChangeArrowheads="1"/>
          </p:cNvSpPr>
          <p:nvPr userDrawn="1"/>
        </p:nvSpPr>
        <p:spPr bwMode="auto">
          <a:xfrm>
            <a:off x="290513" y="6283325"/>
            <a:ext cx="20716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GB" sz="1200" b="1" dirty="0" err="1" smtClean="0">
                <a:solidFill>
                  <a:srgbClr val="083F88"/>
                </a:solidFill>
                <a:latin typeface="Calibri" charset="0"/>
              </a:rPr>
              <a:t>SMaRT-OnlineWDN.eu</a:t>
            </a:r>
            <a:endParaRPr lang="en-GB" sz="1200" b="1" dirty="0" smtClean="0">
              <a:solidFill>
                <a:srgbClr val="083F88"/>
              </a:solidFill>
              <a:latin typeface="Calibri" charset="0"/>
            </a:endParaRPr>
          </a:p>
        </p:txBody>
      </p:sp>
      <p:pic>
        <p:nvPicPr>
          <p:cNvPr id="6" name="Picture 16" descr="Logo_BMB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50" y="93663"/>
            <a:ext cx="1436688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 descr="label ANR bleu CMJN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65100"/>
            <a:ext cx="9715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16" descr="SMaRT_footerlogos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6172200"/>
            <a:ext cx="6461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Sous-titre 2"/>
          <p:cNvSpPr>
            <a:spLocks noGrp="1"/>
          </p:cNvSpPr>
          <p:nvPr>
            <p:ph type="subTitle" idx="1"/>
          </p:nvPr>
        </p:nvSpPr>
        <p:spPr>
          <a:xfrm>
            <a:off x="3785251" y="3965533"/>
            <a:ext cx="4692504" cy="318039"/>
          </a:xfrm>
        </p:spPr>
        <p:txBody>
          <a:bodyPr/>
          <a:lstStyle>
            <a:lvl1pPr marL="0" indent="0" algn="l">
              <a:buNone/>
              <a:defRPr sz="1700" b="1">
                <a:solidFill>
                  <a:srgbClr val="083F8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GB" noProof="0"/>
          </a:p>
        </p:txBody>
      </p:sp>
      <p:sp>
        <p:nvSpPr>
          <p:cNvPr id="27" name="Espace réservé du texte 24"/>
          <p:cNvSpPr>
            <a:spLocks noGrp="1"/>
          </p:cNvSpPr>
          <p:nvPr>
            <p:ph type="body" sz="quarter" idx="13"/>
          </p:nvPr>
        </p:nvSpPr>
        <p:spPr>
          <a:xfrm>
            <a:off x="3785251" y="4205881"/>
            <a:ext cx="4695825" cy="287337"/>
          </a:xfrm>
        </p:spPr>
        <p:txBody>
          <a:bodyPr/>
          <a:lstStyle>
            <a:lvl1pPr marL="0" indent="0">
              <a:buNone/>
              <a:defRPr sz="1700" baseline="0">
                <a:solidFill>
                  <a:srgbClr val="00AEEF"/>
                </a:solidFill>
              </a:defRPr>
            </a:lvl1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66793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30"/>
          <p:cNvSpPr>
            <a:spLocks noGrp="1"/>
          </p:cNvSpPr>
          <p:nvPr>
            <p:ph type="body" sz="quarter" idx="16"/>
          </p:nvPr>
        </p:nvSpPr>
        <p:spPr>
          <a:xfrm>
            <a:off x="1290226" y="1815977"/>
            <a:ext cx="7683375" cy="4452200"/>
          </a:xfrm>
        </p:spPr>
        <p:txBody>
          <a:bodyPr/>
          <a:lstStyle>
            <a:lvl1pPr marL="0" indent="0">
              <a:buNone/>
              <a:tabLst/>
              <a:defRPr lang="fr-FR" sz="1800" kern="1200" dirty="0" smtClean="0">
                <a:solidFill>
                  <a:srgbClr val="8FBD33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636473"/>
                </a:solidFill>
              </a:defRPr>
            </a:lvl2pPr>
            <a:lvl3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aseline="0"/>
            </a:lvl3pPr>
            <a:lvl4pPr marL="628650" marR="0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FBD33"/>
              </a:buClr>
              <a:buSzTx/>
              <a:buFont typeface="Wingdings" pitchFamily="2" charset="2"/>
              <a:buChar char="§"/>
              <a:tabLst/>
              <a:defRPr lang="fr-FR" sz="16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buFont typeface="Wingdings" pitchFamily="2" charset="2"/>
              <a:buNone/>
              <a:tabLst/>
              <a:defRPr/>
            </a:lvl5pPr>
          </a:lstStyle>
          <a:p>
            <a:pPr lvl="0"/>
            <a:r>
              <a:rPr lang="en-GB" noProof="0" smtClean="0"/>
              <a:t>Cliquez pour modifier les styles du texte du masque</a:t>
            </a:r>
          </a:p>
          <a:p>
            <a:pPr lvl="1"/>
            <a:r>
              <a:rPr lang="en-GB" noProof="0" smtClean="0"/>
              <a:t>Deuxième niveau</a:t>
            </a:r>
          </a:p>
          <a:p>
            <a:pPr lvl="2"/>
            <a:r>
              <a:rPr lang="en-GB" noProof="0" smtClean="0"/>
              <a:t>Troisième niveau</a:t>
            </a:r>
          </a:p>
          <a:p>
            <a:pPr lvl="3"/>
            <a:r>
              <a:rPr lang="en-GB" noProof="0" smtClean="0"/>
              <a:t>Quatrième niveau</a:t>
            </a:r>
          </a:p>
        </p:txBody>
      </p:sp>
      <p:sp>
        <p:nvSpPr>
          <p:cNvPr id="5" name="Espace réservé du texte 26"/>
          <p:cNvSpPr>
            <a:spLocks noGrp="1"/>
          </p:cNvSpPr>
          <p:nvPr>
            <p:ph type="body" sz="quarter" idx="15"/>
          </p:nvPr>
        </p:nvSpPr>
        <p:spPr>
          <a:xfrm>
            <a:off x="1280702" y="1298748"/>
            <a:ext cx="7683786" cy="252413"/>
          </a:xfrm>
        </p:spPr>
        <p:txBody>
          <a:bodyPr/>
          <a:lstStyle>
            <a:lvl1pPr marL="0" indent="0">
              <a:buNone/>
              <a:defRPr sz="1800" cap="all" spc="-30" baseline="0">
                <a:solidFill>
                  <a:srgbClr val="636473"/>
                </a:solidFill>
              </a:defRPr>
            </a:lvl1pPr>
          </a:lstStyle>
          <a:p>
            <a:pPr lvl="0"/>
            <a:r>
              <a:rPr lang="en-GB" noProof="0" smtClean="0"/>
              <a:t>Cliquez pour modifier les styles du texte du masque</a:t>
            </a: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1280702" y="864800"/>
            <a:ext cx="7683786" cy="433947"/>
          </a:xfrm>
        </p:spPr>
        <p:txBody>
          <a:bodyPr/>
          <a:lstStyle>
            <a:lvl1pPr algn="l">
              <a:defRPr sz="2800" spc="10" baseline="0"/>
            </a:lvl1pPr>
          </a:lstStyle>
          <a:p>
            <a:r>
              <a:rPr lang="en-GB" noProof="0" dirty="0" err="1" smtClean="0"/>
              <a:t>Cliquez</a:t>
            </a:r>
            <a:r>
              <a:rPr lang="en-GB" noProof="0" dirty="0" smtClean="0"/>
              <a:t> pour modifier le style du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536543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err="1" smtClean="0"/>
              <a:t>Cliquez</a:t>
            </a:r>
            <a:r>
              <a:rPr lang="en-GB" noProof="0" dirty="0" smtClean="0"/>
              <a:t> et </a:t>
            </a:r>
            <a:r>
              <a:rPr lang="en-GB" noProof="0" dirty="0" err="1" smtClean="0"/>
              <a:t>modifiez</a:t>
            </a:r>
            <a:r>
              <a:rPr lang="en-GB" noProof="0" dirty="0" smtClean="0"/>
              <a:t> le titre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74771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 descr="label ANR bleu CMJN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6083300"/>
            <a:ext cx="6111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8" descr="Logo_BMBF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6108700"/>
            <a:ext cx="7874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 8" descr="SMaRT_footerlogos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6172200"/>
            <a:ext cx="6461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smtClean="0"/>
              <a:t>Cliquez et modifiez le titre</a:t>
            </a:r>
            <a:endParaRPr lang="en-GB" noProof="0" dirty="0"/>
          </a:p>
        </p:txBody>
      </p:sp>
      <p:sp>
        <p:nvSpPr>
          <p:cNvPr id="5" name="Espace réservé du texte 30"/>
          <p:cNvSpPr>
            <a:spLocks noGrp="1"/>
          </p:cNvSpPr>
          <p:nvPr>
            <p:ph type="body" sz="quarter" idx="16"/>
          </p:nvPr>
        </p:nvSpPr>
        <p:spPr>
          <a:xfrm>
            <a:off x="1290226" y="1815977"/>
            <a:ext cx="7683375" cy="4452200"/>
          </a:xfrm>
        </p:spPr>
        <p:txBody>
          <a:bodyPr/>
          <a:lstStyle>
            <a:lvl1pPr marL="0" indent="0">
              <a:buNone/>
              <a:tabLst/>
              <a:defRPr lang="fr-FR" sz="1800" kern="1200" baseline="0" dirty="0" smtClean="0">
                <a:solidFill>
                  <a:srgbClr val="8FBD33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1600">
                <a:solidFill>
                  <a:srgbClr val="636473"/>
                </a:solidFill>
              </a:defRPr>
            </a:lvl2pPr>
            <a:lvl3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1600" baseline="0"/>
            </a:lvl3pPr>
            <a:lvl4pPr marL="628650" marR="0" indent="-2730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8FBD33"/>
              </a:buClr>
              <a:buSzTx/>
              <a:buFont typeface="Wingdings" pitchFamily="2" charset="2"/>
              <a:buChar char="§"/>
              <a:tabLst/>
              <a:defRPr lang="fr-FR" sz="1600" kern="1200" baseline="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0" indent="0">
              <a:buFont typeface="Wingdings" pitchFamily="2" charset="2"/>
              <a:buNone/>
              <a:tabLst/>
              <a:defRPr/>
            </a:lvl5pPr>
          </a:lstStyle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</p:txBody>
      </p:sp>
    </p:spTree>
    <p:extLst>
      <p:ext uri="{BB962C8B-B14F-4D97-AF65-F5344CB8AC3E}">
        <p14:creationId xmlns:p14="http://schemas.microsoft.com/office/powerpoint/2010/main" val="8905259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 - Institutionn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numéro de diapositive 5"/>
          <p:cNvSpPr txBox="1">
            <a:spLocks/>
          </p:cNvSpPr>
          <p:nvPr userDrawn="1"/>
        </p:nvSpPr>
        <p:spPr>
          <a:xfrm>
            <a:off x="8210550" y="412750"/>
            <a:ext cx="639763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01799A8B-75AB-4FA6-9DA8-CF0B13E62BA1}" type="slidenum">
              <a:rPr lang="fr-FR" sz="1300" smtClean="0">
                <a:solidFill>
                  <a:srgbClr val="083F88"/>
                </a:solidFill>
              </a:rPr>
              <a:pPr algn="r" eaLnBrk="1" hangingPunct="1">
                <a:defRPr/>
              </a:pPr>
              <a:t>‹#›</a:t>
            </a:fld>
            <a:endParaRPr lang="fr-FR" sz="1300" smtClean="0">
              <a:solidFill>
                <a:srgbClr val="083F88"/>
              </a:solidFill>
            </a:endParaRPr>
          </a:p>
        </p:txBody>
      </p:sp>
      <p:pic>
        <p:nvPicPr>
          <p:cNvPr id="14" name="Picture 15" descr="SMaRT_header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0" b="64220"/>
          <a:stretch>
            <a:fillRect/>
          </a:stretch>
        </p:blipFill>
        <p:spPr bwMode="auto">
          <a:xfrm>
            <a:off x="12700" y="4763"/>
            <a:ext cx="33655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Image 4" descr="SMaRT_footerlogo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200" y="6167438"/>
            <a:ext cx="64420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2" descr="label ANR bleu CMJ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6083300"/>
            <a:ext cx="6111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3" descr="Logo_BMBF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6108700"/>
            <a:ext cx="7874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80702" y="864800"/>
            <a:ext cx="7683786" cy="433947"/>
          </a:xfrm>
        </p:spPr>
        <p:txBody>
          <a:bodyPr/>
          <a:lstStyle>
            <a:lvl1pPr algn="l">
              <a:defRPr sz="2900" spc="10" baseline="0"/>
            </a:lvl1pPr>
          </a:lstStyle>
          <a:p>
            <a:r>
              <a:rPr lang="en-US" dirty="0" smtClean="0"/>
              <a:t>Click to edit Master title style</a:t>
            </a:r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3"/>
          </p:nvPr>
        </p:nvSpPr>
        <p:spPr>
          <a:xfrm>
            <a:off x="0" y="5006912"/>
            <a:ext cx="1126019" cy="372568"/>
          </a:xfrm>
        </p:spPr>
        <p:txBody>
          <a:bodyPr/>
          <a:lstStyle>
            <a:lvl1pPr marL="0" indent="0" algn="r">
              <a:lnSpc>
                <a:spcPts val="1200"/>
              </a:lnSpc>
              <a:spcBef>
                <a:spcPts val="0"/>
              </a:spcBef>
              <a:buNone/>
              <a:defRPr sz="1000" cap="all" baseline="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4"/>
          </p:nvPr>
        </p:nvSpPr>
        <p:spPr>
          <a:xfrm>
            <a:off x="0" y="5353496"/>
            <a:ext cx="1126019" cy="324541"/>
          </a:xfrm>
        </p:spPr>
        <p:txBody>
          <a:bodyPr/>
          <a:lstStyle>
            <a:lvl1pPr marL="0" indent="0" algn="r">
              <a:buNone/>
              <a:defRPr sz="800" cap="all" baseline="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5"/>
          </p:nvPr>
        </p:nvSpPr>
        <p:spPr>
          <a:xfrm>
            <a:off x="1280702" y="1298748"/>
            <a:ext cx="7683786" cy="252413"/>
          </a:xfrm>
        </p:spPr>
        <p:txBody>
          <a:bodyPr/>
          <a:lstStyle>
            <a:lvl1pPr marL="0" indent="0">
              <a:buNone/>
              <a:defRPr sz="1700" cap="all" spc="-30" baseline="0">
                <a:solidFill>
                  <a:srgbClr val="00AEE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1" name="Espace réservé du texte 30"/>
          <p:cNvSpPr>
            <a:spLocks noGrp="1"/>
          </p:cNvSpPr>
          <p:nvPr>
            <p:ph type="body" sz="quarter" idx="16"/>
          </p:nvPr>
        </p:nvSpPr>
        <p:spPr>
          <a:xfrm>
            <a:off x="1290226" y="1815978"/>
            <a:ext cx="7683375" cy="251075"/>
          </a:xfrm>
        </p:spPr>
        <p:txBody>
          <a:bodyPr/>
          <a:lstStyle>
            <a:lvl1pPr marL="0" indent="0">
              <a:buNone/>
              <a:defRPr sz="1800" b="0" spc="10" baseline="0">
                <a:solidFill>
                  <a:srgbClr val="00AEE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3" name="Espace réservé du texte 32"/>
          <p:cNvSpPr>
            <a:spLocks noGrp="1"/>
          </p:cNvSpPr>
          <p:nvPr>
            <p:ph type="body" sz="quarter" idx="17"/>
          </p:nvPr>
        </p:nvSpPr>
        <p:spPr>
          <a:xfrm>
            <a:off x="1290226" y="2067053"/>
            <a:ext cx="7683375" cy="1480098"/>
          </a:xfrm>
        </p:spPr>
        <p:txBody>
          <a:bodyPr/>
          <a:lstStyle>
            <a:lvl1pPr marL="0" indent="0">
              <a:buNone/>
              <a:defRPr sz="150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5" name="Espace réservé du texte 32"/>
          <p:cNvSpPr>
            <a:spLocks noGrp="1"/>
          </p:cNvSpPr>
          <p:nvPr>
            <p:ph type="body" sz="quarter" idx="18"/>
          </p:nvPr>
        </p:nvSpPr>
        <p:spPr>
          <a:xfrm>
            <a:off x="1290226" y="4569040"/>
            <a:ext cx="7683375" cy="1707935"/>
          </a:xfrm>
        </p:spPr>
        <p:txBody>
          <a:bodyPr/>
          <a:lstStyle>
            <a:lvl1pPr marL="0" indent="0">
              <a:buNone/>
              <a:defRPr sz="150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Espace réservé du texte 30"/>
          <p:cNvSpPr>
            <a:spLocks noGrp="1"/>
          </p:cNvSpPr>
          <p:nvPr>
            <p:ph type="body" sz="quarter" idx="19"/>
          </p:nvPr>
        </p:nvSpPr>
        <p:spPr>
          <a:xfrm>
            <a:off x="1290226" y="3547151"/>
            <a:ext cx="7683375" cy="251075"/>
          </a:xfrm>
        </p:spPr>
        <p:txBody>
          <a:bodyPr/>
          <a:lstStyle>
            <a:lvl1pPr marL="0" indent="0">
              <a:buNone/>
              <a:defRPr sz="1300" b="0" spc="-10" baseline="0">
                <a:solidFill>
                  <a:srgbClr val="99CA3C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9" name="Espace réservé du texte 30"/>
          <p:cNvSpPr>
            <a:spLocks noGrp="1"/>
          </p:cNvSpPr>
          <p:nvPr>
            <p:ph type="body" sz="quarter" idx="20"/>
          </p:nvPr>
        </p:nvSpPr>
        <p:spPr>
          <a:xfrm>
            <a:off x="1290226" y="4385399"/>
            <a:ext cx="7683375" cy="251075"/>
          </a:xfrm>
        </p:spPr>
        <p:txBody>
          <a:bodyPr/>
          <a:lstStyle>
            <a:lvl1pPr marL="0" indent="0">
              <a:buNone/>
              <a:defRPr sz="1300" b="0" spc="-10" baseline="0">
                <a:solidFill>
                  <a:srgbClr val="99CA3C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2" name="Espace réservé du texte 32"/>
          <p:cNvSpPr>
            <a:spLocks noGrp="1"/>
          </p:cNvSpPr>
          <p:nvPr>
            <p:ph type="body" sz="quarter" idx="21"/>
          </p:nvPr>
        </p:nvSpPr>
        <p:spPr>
          <a:xfrm>
            <a:off x="1290226" y="3730840"/>
            <a:ext cx="7683375" cy="654559"/>
          </a:xfrm>
        </p:spPr>
        <p:txBody>
          <a:bodyPr/>
          <a:lstStyle>
            <a:lvl1pPr marL="0" indent="0">
              <a:buNone/>
              <a:defRPr sz="150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2416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- Institutionn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5"/>
          <p:cNvSpPr txBox="1">
            <a:spLocks/>
          </p:cNvSpPr>
          <p:nvPr userDrawn="1"/>
        </p:nvSpPr>
        <p:spPr>
          <a:xfrm>
            <a:off x="8210550" y="412750"/>
            <a:ext cx="639763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7478889E-E1E5-4AC9-AF8C-5C17181FF2BE}" type="slidenum">
              <a:rPr lang="fr-FR" sz="1300" smtClean="0">
                <a:solidFill>
                  <a:srgbClr val="083F88"/>
                </a:solidFill>
              </a:rPr>
              <a:pPr algn="r" eaLnBrk="1" hangingPunct="1">
                <a:defRPr/>
              </a:pPr>
              <a:t>‹#›</a:t>
            </a:fld>
            <a:endParaRPr lang="fr-FR" sz="1300" smtClean="0">
              <a:solidFill>
                <a:srgbClr val="083F88"/>
              </a:solidFill>
            </a:endParaRPr>
          </a:p>
        </p:txBody>
      </p:sp>
      <p:sp>
        <p:nvSpPr>
          <p:cNvPr id="10" name="Rectangle à coins arrondis 3"/>
          <p:cNvSpPr/>
          <p:nvPr userDrawn="1"/>
        </p:nvSpPr>
        <p:spPr>
          <a:xfrm>
            <a:off x="4503738" y="1014413"/>
            <a:ext cx="4222750" cy="2738437"/>
          </a:xfrm>
          <a:prstGeom prst="roundRect">
            <a:avLst>
              <a:gd name="adj" fmla="val 4948"/>
            </a:avLst>
          </a:prstGeom>
          <a:solidFill>
            <a:srgbClr val="E7E7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fr-FR" sz="1800">
              <a:solidFill>
                <a:prstClr val="white"/>
              </a:solidFill>
            </a:endParaRPr>
          </a:p>
        </p:txBody>
      </p:sp>
      <p:pic>
        <p:nvPicPr>
          <p:cNvPr id="11" name="Picture 12" descr="SMaRT_header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0" b="64220"/>
          <a:stretch>
            <a:fillRect/>
          </a:stretch>
        </p:blipFill>
        <p:spPr bwMode="auto">
          <a:xfrm>
            <a:off x="12700" y="4763"/>
            <a:ext cx="33655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age 4" descr="SMaRT_footerlogos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200" y="6167438"/>
            <a:ext cx="64420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9" descr="label ANR bleu CMJN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" y="6083300"/>
            <a:ext cx="611188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0" descr="Logo_BMBF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988" y="6108700"/>
            <a:ext cx="787400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Espace réservé du texte 11"/>
          <p:cNvSpPr>
            <a:spLocks noGrp="1"/>
          </p:cNvSpPr>
          <p:nvPr>
            <p:ph type="body" sz="quarter" idx="13"/>
          </p:nvPr>
        </p:nvSpPr>
        <p:spPr>
          <a:xfrm>
            <a:off x="0" y="5006912"/>
            <a:ext cx="1126019" cy="372568"/>
          </a:xfrm>
        </p:spPr>
        <p:txBody>
          <a:bodyPr/>
          <a:lstStyle>
            <a:lvl1pPr marL="0" indent="0" algn="r">
              <a:lnSpc>
                <a:spcPts val="1200"/>
              </a:lnSpc>
              <a:spcBef>
                <a:spcPts val="0"/>
              </a:spcBef>
              <a:buNone/>
              <a:defRPr sz="1000" cap="all" baseline="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Espace réservé du texte 15"/>
          <p:cNvSpPr>
            <a:spLocks noGrp="1"/>
          </p:cNvSpPr>
          <p:nvPr>
            <p:ph type="body" sz="quarter" idx="14"/>
          </p:nvPr>
        </p:nvSpPr>
        <p:spPr>
          <a:xfrm>
            <a:off x="0" y="5353496"/>
            <a:ext cx="1126019" cy="324541"/>
          </a:xfrm>
        </p:spPr>
        <p:txBody>
          <a:bodyPr/>
          <a:lstStyle>
            <a:lvl1pPr marL="0" indent="0" algn="r">
              <a:buNone/>
              <a:defRPr sz="800" cap="all" baseline="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7" name="Espace réservé du texte 26"/>
          <p:cNvSpPr>
            <a:spLocks noGrp="1"/>
          </p:cNvSpPr>
          <p:nvPr>
            <p:ph type="body" sz="quarter" idx="15"/>
          </p:nvPr>
        </p:nvSpPr>
        <p:spPr>
          <a:xfrm>
            <a:off x="1288653" y="917100"/>
            <a:ext cx="2543876" cy="1802246"/>
          </a:xfrm>
        </p:spPr>
        <p:txBody>
          <a:bodyPr/>
          <a:lstStyle>
            <a:lvl1pPr marL="0" indent="0">
              <a:buNone/>
              <a:defRPr sz="1700" cap="none" spc="40" baseline="0">
                <a:solidFill>
                  <a:srgbClr val="00AEE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6" name="Espace réservé du texte 30"/>
          <p:cNvSpPr>
            <a:spLocks noGrp="1"/>
          </p:cNvSpPr>
          <p:nvPr>
            <p:ph type="body" sz="quarter" idx="19"/>
          </p:nvPr>
        </p:nvSpPr>
        <p:spPr>
          <a:xfrm>
            <a:off x="4399067" y="4024211"/>
            <a:ext cx="4451121" cy="251075"/>
          </a:xfrm>
        </p:spPr>
        <p:txBody>
          <a:bodyPr/>
          <a:lstStyle>
            <a:lvl1pPr marL="0" indent="0">
              <a:buNone/>
              <a:defRPr sz="1300" b="0" spc="-10" baseline="0">
                <a:solidFill>
                  <a:srgbClr val="99CA3C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2" name="Espace réservé du texte 32"/>
          <p:cNvSpPr>
            <a:spLocks noGrp="1"/>
          </p:cNvSpPr>
          <p:nvPr>
            <p:ph type="body" sz="quarter" idx="21"/>
          </p:nvPr>
        </p:nvSpPr>
        <p:spPr>
          <a:xfrm>
            <a:off x="4399067" y="4207900"/>
            <a:ext cx="4451121" cy="2351926"/>
          </a:xfrm>
        </p:spPr>
        <p:txBody>
          <a:bodyPr/>
          <a:lstStyle>
            <a:lvl1pPr marL="0" indent="0">
              <a:buNone/>
              <a:defRPr sz="150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22"/>
          </p:nvPr>
        </p:nvSpPr>
        <p:spPr>
          <a:xfrm>
            <a:off x="1384300" y="2719388"/>
            <a:ext cx="2447925" cy="2473325"/>
          </a:xfrm>
        </p:spPr>
        <p:txBody>
          <a:bodyPr rtlCol="0"/>
          <a:lstStyle/>
          <a:p>
            <a:pPr lv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2053332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phique - Institutionn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 txBox="1">
            <a:spLocks/>
          </p:cNvSpPr>
          <p:nvPr userDrawn="1"/>
        </p:nvSpPr>
        <p:spPr>
          <a:xfrm>
            <a:off x="8210550" y="412750"/>
            <a:ext cx="639763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B1EECCEC-5933-4ED0-8FB2-9D5FAFE39BE0}" type="slidenum">
              <a:rPr lang="fr-FR" sz="1300" smtClean="0">
                <a:solidFill>
                  <a:srgbClr val="083F88"/>
                </a:solidFill>
              </a:rPr>
              <a:pPr algn="r" eaLnBrk="1" hangingPunct="1">
                <a:defRPr/>
              </a:pPr>
              <a:t>‹#›</a:t>
            </a:fld>
            <a:endParaRPr lang="fr-FR" sz="1300" smtClean="0">
              <a:solidFill>
                <a:srgbClr val="083F88"/>
              </a:solidFill>
            </a:endParaRPr>
          </a:p>
        </p:txBody>
      </p:sp>
      <p:pic>
        <p:nvPicPr>
          <p:cNvPr id="5" name="Picture 11" descr="SMaRT_header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0" b="64220"/>
          <a:stretch>
            <a:fillRect/>
          </a:stretch>
        </p:blipFill>
        <p:spPr bwMode="auto">
          <a:xfrm>
            <a:off x="12700" y="4763"/>
            <a:ext cx="33655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Espace réservé du texte 6"/>
          <p:cNvSpPr>
            <a:spLocks noGrp="1"/>
          </p:cNvSpPr>
          <p:nvPr>
            <p:ph type="body" sz="quarter" idx="24"/>
          </p:nvPr>
        </p:nvSpPr>
        <p:spPr>
          <a:xfrm>
            <a:off x="1294154" y="857147"/>
            <a:ext cx="7541748" cy="514350"/>
          </a:xfrm>
        </p:spPr>
        <p:txBody>
          <a:bodyPr/>
          <a:lstStyle>
            <a:lvl1pPr marL="0" indent="0">
              <a:buNone/>
              <a:defRPr sz="2900" b="0">
                <a:solidFill>
                  <a:srgbClr val="083F88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5" name="Espace réservé du graphique 14"/>
          <p:cNvSpPr>
            <a:spLocks noGrp="1"/>
          </p:cNvSpPr>
          <p:nvPr>
            <p:ph type="chart" sz="quarter" idx="25"/>
          </p:nvPr>
        </p:nvSpPr>
        <p:spPr>
          <a:xfrm>
            <a:off x="1294154" y="1828800"/>
            <a:ext cx="7541748" cy="4420348"/>
          </a:xfrm>
        </p:spPr>
        <p:txBody>
          <a:bodyPr rtlCol="0"/>
          <a:lstStyle/>
          <a:p>
            <a:pPr lvl="0"/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4872848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5" name="Espace réservé du graphique 14"/>
          <p:cNvSpPr>
            <a:spLocks noGrp="1"/>
          </p:cNvSpPr>
          <p:nvPr>
            <p:ph type="chart" sz="quarter" idx="25"/>
          </p:nvPr>
        </p:nvSpPr>
        <p:spPr>
          <a:xfrm>
            <a:off x="1294154" y="1828800"/>
            <a:ext cx="7541748" cy="4420348"/>
          </a:xfrm>
        </p:spPr>
        <p:txBody>
          <a:bodyPr/>
          <a:lstStyle>
            <a:lvl1pPr>
              <a:defRPr>
                <a:solidFill>
                  <a:srgbClr val="636473"/>
                </a:solidFill>
              </a:defRPr>
            </a:lvl1pPr>
          </a:lstStyle>
          <a:p>
            <a:pPr lvl="0"/>
            <a:r>
              <a:rPr lang="fr-FR" noProof="0" dirty="0" smtClean="0"/>
              <a:t>Cliquez sur l'icône pour ajouter un graphique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185123385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755650" y="6597650"/>
            <a:ext cx="3657600" cy="19050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pPr algn="l"/>
            <a:fld id="{91102297-D076-4C93-B858-526ED5865C53}" type="datetime1">
              <a:rPr lang="de-DE"/>
              <a:pPr algn="l"/>
              <a:t>23/03/15</a:t>
            </a:fld>
            <a:r>
              <a:rPr lang="de-DE"/>
              <a:t>  Jens Feddern  / Fereshte Sedehizade</a:t>
            </a:r>
          </a:p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>
          <a:xfrm>
            <a:off x="7885113" y="6597650"/>
            <a:ext cx="719137" cy="2333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0748BD4-317C-4E3E-811D-7C0A8009CD57}" type="slidenum">
              <a:rPr lang="de-DE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612229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Logo BWB_rgb_8x3c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33375"/>
            <a:ext cx="28765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5734050"/>
            <a:ext cx="9144000" cy="1123950"/>
          </a:xfrm>
          <a:prstGeom prst="rect">
            <a:avLst/>
          </a:prstGeom>
          <a:solidFill>
            <a:srgbClr val="00619E"/>
          </a:solidFill>
          <a:ln w="127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3000"/>
              </a:lnSpc>
              <a:defRPr/>
            </a:pPr>
            <a:endParaRPr lang="de-DE">
              <a:latin typeface="Arial" charset="0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1989138"/>
            <a:ext cx="539750" cy="17938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1600"/>
              </a:lnSpc>
              <a:defRPr/>
            </a:pPr>
            <a:endParaRPr lang="de-DE">
              <a:solidFill>
                <a:srgbClr val="4BB005"/>
              </a:solidFill>
              <a:latin typeface="Helvetica 65 Medium" pitchFamily="34" charset="0"/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079500" y="1981200"/>
            <a:ext cx="7046913" cy="879475"/>
          </a:xfrm>
          <a:extLst/>
        </p:spPr>
        <p:txBody>
          <a:bodyPr/>
          <a:lstStyle>
            <a:lvl1pPr>
              <a:lnSpc>
                <a:spcPct val="103000"/>
              </a:lnSpc>
              <a:defRPr/>
            </a:lvl1pPr>
          </a:lstStyle>
          <a:p>
            <a:pPr lvl="0"/>
            <a:r>
              <a:rPr lang="de-DE" noProof="0" smtClean="0"/>
              <a:t>Mastertitelformat bearbeiten</a:t>
            </a:r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79500" y="3048000"/>
            <a:ext cx="7053263" cy="287338"/>
          </a:xfrm>
          <a:extLst/>
        </p:spPr>
        <p:txBody>
          <a:bodyPr/>
          <a:lstStyle>
            <a:lvl1pPr marL="0" indent="0">
              <a:lnSpc>
                <a:spcPct val="100000"/>
              </a:lnSpc>
              <a:spcBef>
                <a:spcPct val="0"/>
              </a:spcBef>
              <a:buFont typeface="Wingdings" pitchFamily="2" charset="2"/>
              <a:buNone/>
              <a:defRPr sz="1300" i="1">
                <a:solidFill>
                  <a:schemeClr val="tx2"/>
                </a:solidFill>
              </a:defRPr>
            </a:lvl1pPr>
          </a:lstStyle>
          <a:p>
            <a:pPr lvl="0"/>
            <a:r>
              <a:rPr lang="de-DE" noProof="0" smtClean="0"/>
              <a:t>Master-Untertitelformat bearbeiten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1012825" y="5949950"/>
            <a:ext cx="3559175" cy="152400"/>
          </a:xfrm>
          <a:prstGeom prst="rect">
            <a:avLst/>
          </a:prstGeom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defRPr sz="1000" b="1" i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Robert MustermannJens Feddern Leiter Wasserversorgung, </a:t>
            </a:r>
          </a:p>
          <a:p>
            <a:pPr>
              <a:defRPr/>
            </a:pPr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349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3588" y="1798638"/>
            <a:ext cx="3883025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259329C7-715D-494A-BA25-8F334E9F6A2A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D19E0-F93E-47A3-A139-5BBC1665EDF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242184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F1C8BFD-AB4D-4EA1-8F39-BF8B73F281EA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CCDD4-42D7-4FFF-91DE-BCE81D3EE9DC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1549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CCBE9D94-5434-4873-AD12-69DDBFB140BE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CBF69-E402-48D8-87BC-5DE86F5F81BC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0914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3588" y="1798638"/>
            <a:ext cx="3883025" cy="4318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259329C7-715D-494A-BA25-8F334E9F6A2A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D19E0-F93E-47A3-A139-5BBC1665EDF2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4074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503DCB92-8246-4165-8E97-BBDEEF058E96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9C3AA-25FA-4FA2-8EDD-93AB4A0C0BFF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48681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8615936-40FA-45F8-AE4C-C1FAF12C198B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5B3AD-F209-48A2-A197-3A123A6A831B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85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487395B-87FD-470B-8A0B-B4E27B138F0F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538FC-D955-40B7-B3C2-8663D180D552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97900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A1B1C5B-9390-4CE1-BFDC-861F870AAAE3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69789-D62E-427C-81BC-8F882BE8EA88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318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C1CEA8B-5F5D-4FB2-B423-0A4E1CFC578F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667D6-7479-4426-8A8C-BA77E48EFB0A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4650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DA945909-86CB-4826-9A80-11BC472C264E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B2B1F-3926-4571-99EA-22E3B40FAE31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1642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478588" y="719138"/>
            <a:ext cx="1978025" cy="53975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9750" y="719138"/>
            <a:ext cx="5786438" cy="53975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B86D8D01-557E-4325-8FAA-78081F98CA48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61BFC6-2CA8-4D32-9697-4DA3DAE24593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045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503DCB92-8246-4165-8E97-BBDEEF058E96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9C3AA-25FA-4FA2-8EDD-93AB4A0C0BFF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83859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19138"/>
            <a:ext cx="6019800" cy="5397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3588" y="1798638"/>
            <a:ext cx="3883025" cy="431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CDF9AB8-D112-4FD9-BC93-C06CC0D2E63F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25D3B-7AE5-4018-B897-DE875FDF485D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3587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750" y="719138"/>
            <a:ext cx="6019800" cy="53975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9750" y="1798638"/>
            <a:ext cx="3881438" cy="43180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573588" y="17986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573588" y="4033838"/>
            <a:ext cx="3883025" cy="2082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B55622B-7353-4B8E-B768-AB00A9E57971}" type="datetime1">
              <a:rPr lang="de-DE">
                <a:solidFill>
                  <a:srgbClr val="FFFFFF"/>
                </a:solidFill>
              </a:rPr>
              <a:pPr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 algn="ctr"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653D8-9714-438D-8C49-239E26F92F8F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814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/>
          </p:nvPr>
        </p:nvSpPr>
        <p:spPr>
          <a:xfrm>
            <a:off x="539750" y="719138"/>
            <a:ext cx="7916863" cy="53975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762000" y="6597650"/>
            <a:ext cx="3657600" cy="190500"/>
          </a:xfrm>
        </p:spPr>
        <p:txBody>
          <a:bodyPr/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algn="l">
              <a:defRPr/>
            </a:pPr>
            <a:r>
              <a:rPr lang="de-DE"/>
              <a:t>Jens Feddern Leiter Wasserversorgung</a:t>
            </a:r>
          </a:p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C4DAB4B-858C-4309-AC03-576DE769631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515090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iapositive de titre - Institutionne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/>
          <p:cNvSpPr>
            <a:spLocks noChangeArrowheads="1"/>
          </p:cNvSpPr>
          <p:nvPr userDrawn="1"/>
        </p:nvSpPr>
        <p:spPr bwMode="auto">
          <a:xfrm>
            <a:off x="3735388" y="879475"/>
            <a:ext cx="1471612" cy="282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5" name="ZoneTexte 30"/>
          <p:cNvSpPr txBox="1">
            <a:spLocks noChangeArrowheads="1"/>
          </p:cNvSpPr>
          <p:nvPr userDrawn="1"/>
        </p:nvSpPr>
        <p:spPr bwMode="auto">
          <a:xfrm>
            <a:off x="290513" y="6283325"/>
            <a:ext cx="2071687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GB" sz="1200" b="1" dirty="0" err="1" smtClean="0">
                <a:solidFill>
                  <a:srgbClr val="8C8D8E"/>
                </a:solidFill>
                <a:latin typeface="Calibri" charset="0"/>
              </a:rPr>
              <a:t>SMaRT-OnlineWDN.eu</a:t>
            </a:r>
            <a:endParaRPr lang="en-GB" sz="1200" b="1" dirty="0" smtClean="0">
              <a:solidFill>
                <a:srgbClr val="8C8D8E"/>
              </a:solidFill>
              <a:latin typeface="Calibri" charset="0"/>
            </a:endParaRPr>
          </a:p>
        </p:txBody>
      </p:sp>
      <p:pic>
        <p:nvPicPr>
          <p:cNvPr id="6" name="Picture 16" descr="Logo_BMB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2850" y="93663"/>
            <a:ext cx="1436688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0" descr="label ANR bleu CMJN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65100"/>
            <a:ext cx="97155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16" descr="SMaRT_footerlogos2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6172200"/>
            <a:ext cx="6461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Sous-titre 2"/>
          <p:cNvSpPr>
            <a:spLocks noGrp="1"/>
          </p:cNvSpPr>
          <p:nvPr>
            <p:ph type="subTitle" idx="1"/>
          </p:nvPr>
        </p:nvSpPr>
        <p:spPr>
          <a:xfrm>
            <a:off x="3785251" y="3965533"/>
            <a:ext cx="4692504" cy="318039"/>
          </a:xfrm>
        </p:spPr>
        <p:txBody>
          <a:bodyPr/>
          <a:lstStyle>
            <a:lvl1pPr marL="0" indent="0" algn="l">
              <a:buNone/>
              <a:defRPr sz="1700" b="1">
                <a:solidFill>
                  <a:srgbClr val="083F88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smtClean="0"/>
              <a:t>Click to edit Master subtitle style</a:t>
            </a:r>
            <a:endParaRPr lang="en-GB" noProof="0"/>
          </a:p>
        </p:txBody>
      </p:sp>
      <p:sp>
        <p:nvSpPr>
          <p:cNvPr id="27" name="Espace réservé du texte 24"/>
          <p:cNvSpPr>
            <a:spLocks noGrp="1"/>
          </p:cNvSpPr>
          <p:nvPr>
            <p:ph type="body" sz="quarter" idx="13"/>
          </p:nvPr>
        </p:nvSpPr>
        <p:spPr>
          <a:xfrm>
            <a:off x="3785251" y="4205881"/>
            <a:ext cx="4695825" cy="287337"/>
          </a:xfrm>
        </p:spPr>
        <p:txBody>
          <a:bodyPr/>
          <a:lstStyle>
            <a:lvl1pPr marL="0" indent="0">
              <a:buNone/>
              <a:defRPr sz="1700" baseline="0">
                <a:solidFill>
                  <a:srgbClr val="00AEEF"/>
                </a:solidFill>
              </a:defRPr>
            </a:lvl1pPr>
          </a:lstStyle>
          <a:p>
            <a:pPr lvl="0"/>
            <a:r>
              <a:rPr lang="en-GB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00478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8615936-40FA-45F8-AE4C-C1FAF12C198B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65B3AD-F209-48A2-A197-3A123A6A831B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1531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A487395B-87FD-470B-8A0B-B4E27B138F0F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538FC-D955-40B7-B3C2-8663D180D552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4201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EA1B1C5B-9390-4CE1-BFDC-861F870AAAE3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69789-D62E-427C-81BC-8F882BE8EA8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1405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6C1CEA8B-5F5D-4FB2-B423-0A4E1CFC578F}" type="datetime1">
              <a:rPr lang="de-DE"/>
              <a:pPr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 algn="ctr">
              <a:defRPr/>
            </a:pPr>
            <a:endParaRPr lang="de-DE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C667D6-7479-4426-8A8C-BA77E48EFB0A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8397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9.xml"/><Relationship Id="rId15" Type="http://schemas.openxmlformats.org/officeDocument/2006/relationships/theme" Target="../theme/theme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7.xml"/><Relationship Id="rId9" Type="http://schemas.openxmlformats.org/officeDocument/2006/relationships/slideLayout" Target="../slideLayouts/slideLayout38.xml"/><Relationship Id="rId10" Type="http://schemas.openxmlformats.org/officeDocument/2006/relationships/theme" Target="../theme/theme3.xml"/><Relationship Id="rId1" Type="http://schemas.openxmlformats.org/officeDocument/2006/relationships/slideLayout" Target="../slideLayouts/slideLayout30.xml"/><Relationship Id="rId2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2.xml"/><Relationship Id="rId15" Type="http://schemas.openxmlformats.org/officeDocument/2006/relationships/slideLayout" Target="../slideLayouts/slideLayout53.xml"/><Relationship Id="rId16" Type="http://schemas.openxmlformats.org/officeDocument/2006/relationships/theme" Target="../theme/theme4.xml"/><Relationship Id="rId17" Type="http://schemas.openxmlformats.org/officeDocument/2006/relationships/image" Target="../media/image1.jpeg"/><Relationship Id="rId1" Type="http://schemas.openxmlformats.org/officeDocument/2006/relationships/slideLayout" Target="../slideLayouts/slideLayout39.xml"/><Relationship Id="rId2" Type="http://schemas.openxmlformats.org/officeDocument/2006/relationships/slideLayout" Target="../slideLayouts/slideLayout40.xml"/><Relationship Id="rId3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6.xml"/><Relationship Id="rId9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619E"/>
          </a:solidFill>
          <a:ln w="127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3000"/>
              </a:lnSpc>
              <a:defRPr/>
            </a:pPr>
            <a:endParaRPr lang="de-DE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19138"/>
            <a:ext cx="60198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798638"/>
            <a:ext cx="7916863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5650" y="6597650"/>
            <a:ext cx="3657600" cy="190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lnSpc>
                <a:spcPct val="100000"/>
              </a:lnSpc>
              <a:defRPr sz="1000" b="1" i="1">
                <a:solidFill>
                  <a:schemeClr val="bg1"/>
                </a:solidFill>
                <a:latin typeface="Arial" charset="0"/>
              </a:defRPr>
            </a:lvl1pPr>
          </a:lstStyle>
          <a:p>
            <a:pPr algn="l">
              <a:defRPr/>
            </a:pPr>
            <a:fld id="{ABF79C8C-FE9A-4862-B0C0-ADCB48F99E11}" type="datetime1">
              <a:rPr lang="de-DE"/>
              <a:pPr algn="l">
                <a:defRPr/>
              </a:pPr>
              <a:t>23/03/15</a:t>
            </a:fld>
            <a:r>
              <a:rPr lang="de-DE"/>
              <a:t>  Jens Feddern  / Fereshte Sedehizade</a:t>
            </a:r>
          </a:p>
          <a:p>
            <a:pPr>
              <a:defRPr/>
            </a:pPr>
            <a:endParaRPr lang="de-DE"/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597650"/>
            <a:ext cx="719137" cy="233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 sz="10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C6199439-B914-4778-82D4-C8F44C927F85}" type="slidenum">
              <a:rPr lang="de-DE"/>
              <a:pPr>
                <a:defRPr/>
              </a:pPr>
              <a:t>‹#›</a:t>
            </a:fld>
            <a:endParaRPr lang="de-DE"/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762000" y="628650"/>
            <a:ext cx="1906588" cy="203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ts val="1600"/>
              </a:lnSpc>
              <a:spcBef>
                <a:spcPct val="50000"/>
              </a:spcBef>
              <a:defRPr/>
            </a:pPr>
            <a:endParaRPr lang="de-DE">
              <a:solidFill>
                <a:schemeClr val="tx1"/>
              </a:solidFill>
              <a:latin typeface="Helvetica 65 Medium" pitchFamily="34" charset="0"/>
            </a:endParaRPr>
          </a:p>
        </p:txBody>
      </p:sp>
      <p:pic>
        <p:nvPicPr>
          <p:cNvPr id="1032" name="Picture 11" descr="Logo BWB_rgb_8x3cm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214313"/>
            <a:ext cx="22320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  <p:sldLayoutId id="2147483664" r:id="rId3"/>
    <p:sldLayoutId id="2147483663" r:id="rId4"/>
    <p:sldLayoutId id="2147483662" r:id="rId5"/>
    <p:sldLayoutId id="2147483661" r:id="rId6"/>
    <p:sldLayoutId id="2147483660" r:id="rId7"/>
    <p:sldLayoutId id="2147483659" r:id="rId8"/>
    <p:sldLayoutId id="2147483658" r:id="rId9"/>
    <p:sldLayoutId id="2147483657" r:id="rId10"/>
    <p:sldLayoutId id="2147483656" r:id="rId11"/>
    <p:sldLayoutId id="2147483655" r:id="rId12"/>
    <p:sldLayoutId id="2147483654" r:id="rId13"/>
    <p:sldLayoutId id="2147483667" r:id="rId14"/>
    <p:sldLayoutId id="2147483732" r:id="rId15"/>
  </p:sldLayoutIdLst>
  <p:hf hdr="0" ftr="0"/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55600" indent="-355600" algn="l" defTabSz="900113" rtl="0" eaLnBrk="0" fontAlgn="base" hangingPunct="0">
        <a:lnSpc>
          <a:spcPts val="2800"/>
        </a:lnSpc>
        <a:spcBef>
          <a:spcPts val="17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20725" indent="-185738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2pPr>
      <a:lvl3pPr marL="1073150" indent="-173038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3pPr>
      <a:lvl4pPr marL="1431925" indent="-176213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4pPr>
      <a:lvl5pPr marL="17954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5pPr>
      <a:lvl6pPr marL="22526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6pPr>
      <a:lvl7pPr marL="27098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7pPr>
      <a:lvl8pPr marL="31670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8pPr>
      <a:lvl9pPr marL="36242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619E"/>
          </a:solidFill>
          <a:ln w="127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de-DE" sz="1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19138"/>
            <a:ext cx="60198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798638"/>
            <a:ext cx="7916863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5650" y="6597650"/>
            <a:ext cx="36576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000" b="1" i="1">
                <a:solidFill>
                  <a:schemeClr val="bg1"/>
                </a:solidFill>
              </a:defRPr>
            </a:lvl1pPr>
          </a:lstStyle>
          <a:p>
            <a:r>
              <a:rPr lang="de-DE">
                <a:solidFill>
                  <a:srgbClr val="FFFFFF"/>
                </a:solidFill>
                <a:latin typeface="Arial" charset="0"/>
              </a:rPr>
              <a:t>  </a:t>
            </a:r>
          </a:p>
          <a:p>
            <a:endParaRPr lang="de-DE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597650"/>
            <a:ext cx="719137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1">
                <a:solidFill>
                  <a:schemeClr val="bg1"/>
                </a:solidFill>
              </a:defRPr>
            </a:lvl1pPr>
          </a:lstStyle>
          <a:p>
            <a:fld id="{31D84260-C83B-435B-BE03-8907E99EB8A5}" type="slidenum">
              <a:rPr lang="de-DE">
                <a:solidFill>
                  <a:srgbClr val="FFFFFF"/>
                </a:solidFill>
                <a:latin typeface="Arial" charset="0"/>
              </a:rPr>
              <a:pPr/>
              <a:t>‹#›</a:t>
            </a:fld>
            <a:endParaRPr lang="de-DE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762000" y="628650"/>
            <a:ext cx="1906588" cy="203200"/>
          </a:xfrm>
          <a:prstGeom prst="rect">
            <a:avLst/>
          </a:prstGeom>
          <a:noFill/>
          <a:ln w="1270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50000"/>
              </a:spcBef>
            </a:pPr>
            <a:endParaRPr lang="de-DE">
              <a:solidFill>
                <a:srgbClr val="000000"/>
              </a:solidFill>
              <a:latin typeface="Helvetica 65 Medium" pitchFamily="34" charset="0"/>
            </a:endParaRPr>
          </a:p>
        </p:txBody>
      </p:sp>
      <p:pic>
        <p:nvPicPr>
          <p:cNvPr id="3080" name="Picture 8" descr="Logo BWB_rgb_8x3cm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214313"/>
            <a:ext cx="22320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3889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</p:sldLayoutIdLst>
  <p:hf sldNum="0" hdr="0" ftr="0"/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fontAlgn="base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fontAlgn="base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fontAlgn="base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fontAlgn="base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55600" indent="-355600" algn="l" defTabSz="900113" rtl="0" eaLnBrk="0" fontAlgn="base" hangingPunct="0">
        <a:lnSpc>
          <a:spcPts val="2800"/>
        </a:lnSpc>
        <a:spcBef>
          <a:spcPts val="17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20725" indent="-185738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2pPr>
      <a:lvl3pPr marL="1073150" indent="-173038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3pPr>
      <a:lvl4pPr marL="1431925" indent="-176213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4pPr>
      <a:lvl5pPr marL="17954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5pPr>
      <a:lvl6pPr marL="2252663" indent="-184150" algn="l" defTabSz="900113" rtl="0" fontAlgn="base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6pPr>
      <a:lvl7pPr marL="2709863" indent="-184150" algn="l" defTabSz="900113" rtl="0" fontAlgn="base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7pPr>
      <a:lvl8pPr marL="3167063" indent="-184150" algn="l" defTabSz="900113" rtl="0" fontAlgn="base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8pPr>
      <a:lvl9pPr marL="3624263" indent="-184150" algn="l" defTabSz="900113" rtl="0" fontAlgn="base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5"/>
          <p:cNvSpPr>
            <a:spLocks noChangeArrowheads="1"/>
          </p:cNvSpPr>
          <p:nvPr/>
        </p:nvSpPr>
        <p:spPr bwMode="auto">
          <a:xfrm>
            <a:off x="3671888" y="879475"/>
            <a:ext cx="1471612" cy="2825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GB" sz="1800" smtClean="0">
              <a:solidFill>
                <a:srgbClr val="083F88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81113" y="2205038"/>
            <a:ext cx="7683500" cy="36782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noProof="0" smtClean="0"/>
              <a:t>Modify text styles mask</a:t>
            </a:r>
          </a:p>
          <a:p>
            <a:pPr lvl="0"/>
            <a:endParaRPr lang="en-GB" noProof="0" smtClean="0"/>
          </a:p>
        </p:txBody>
      </p:sp>
      <p:sp>
        <p:nvSpPr>
          <p:cNvPr id="10" name="Espace réservé du numéro de diapositive 5"/>
          <p:cNvSpPr txBox="1">
            <a:spLocks/>
          </p:cNvSpPr>
          <p:nvPr/>
        </p:nvSpPr>
        <p:spPr>
          <a:xfrm>
            <a:off x="8210550" y="412750"/>
            <a:ext cx="639763" cy="365125"/>
          </a:xfrm>
          <a:prstGeom prst="rect">
            <a:avLst/>
          </a:prstGeom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1" hangingPunct="1">
              <a:defRPr/>
            </a:pPr>
            <a:fld id="{4A089792-CD59-49C0-8B29-8E975AF179CC}" type="slidenum">
              <a:rPr lang="en-GB" sz="1300" smtClean="0">
                <a:solidFill>
                  <a:srgbClr val="083F88"/>
                </a:solidFill>
              </a:rPr>
              <a:pPr algn="r" eaLnBrk="1" hangingPunct="1">
                <a:defRPr/>
              </a:pPr>
              <a:t>‹#›</a:t>
            </a:fld>
            <a:endParaRPr lang="en-GB" sz="1300" smtClean="0">
              <a:solidFill>
                <a:srgbClr val="083F88"/>
              </a:solidFill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281113" y="990600"/>
            <a:ext cx="7683500" cy="4889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noProof="0" smtClean="0"/>
              <a:t>Modify the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950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fr-FR" sz="2900" kern="1200" spc="10" dirty="0">
          <a:solidFill>
            <a:schemeClr val="tx1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9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lang="fr-FR" sz="1500" kern="1200" spc="10" dirty="0">
          <a:solidFill>
            <a:srgbClr val="083F88"/>
          </a:solidFill>
          <a:latin typeface="Arial" pitchFamily="34" charset="0"/>
          <a:ea typeface="ＭＳ Ｐゴシック" charset="0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ChangeArrowheads="1"/>
          </p:cNvSpPr>
          <p:nvPr/>
        </p:nvSpPr>
        <p:spPr bwMode="auto">
          <a:xfrm>
            <a:off x="0" y="6453188"/>
            <a:ext cx="9144000" cy="404812"/>
          </a:xfrm>
          <a:prstGeom prst="rect">
            <a:avLst/>
          </a:prstGeom>
          <a:solidFill>
            <a:srgbClr val="00619E"/>
          </a:solidFill>
          <a:ln w="1270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0" tIns="0" rIns="0" bIns="0" anchor="ctr"/>
          <a:lstStyle/>
          <a:p>
            <a:pPr algn="ctr" eaLnBrk="0" hangingPunct="0">
              <a:lnSpc>
                <a:spcPts val="3000"/>
              </a:lnSpc>
              <a:defRPr/>
            </a:pPr>
            <a:endParaRPr lang="de-DE">
              <a:latin typeface="Arial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719138"/>
            <a:ext cx="60198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Mastertitelformat bearbeiten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798638"/>
            <a:ext cx="7916863" cy="43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3824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5650" y="6597650"/>
            <a:ext cx="3657600" cy="1905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lnSpc>
                <a:spcPct val="100000"/>
              </a:lnSpc>
              <a:defRPr sz="1000" b="1" i="1">
                <a:solidFill>
                  <a:schemeClr val="bg1"/>
                </a:solidFill>
                <a:latin typeface="Arial" charset="0"/>
              </a:defRPr>
            </a:lvl1pPr>
          </a:lstStyle>
          <a:p>
            <a:pPr algn="l">
              <a:defRPr/>
            </a:pPr>
            <a:fld id="{ABF79C8C-FE9A-4862-B0C0-ADCB48F99E11}" type="datetime1">
              <a:rPr lang="de-DE">
                <a:solidFill>
                  <a:srgbClr val="FFFFFF"/>
                </a:solidFill>
              </a:rPr>
              <a:pPr algn="l">
                <a:defRPr/>
              </a:pPr>
              <a:t>23/03/15</a:t>
            </a:fld>
            <a:r>
              <a:rPr lang="de-DE">
                <a:solidFill>
                  <a:srgbClr val="FFFFFF"/>
                </a:solidFill>
              </a:rPr>
              <a:t>  Jens Feddern  / Fereshte Sedehizade</a:t>
            </a:r>
          </a:p>
          <a:p>
            <a:pPr>
              <a:defRPr/>
            </a:pPr>
            <a:endParaRPr lang="de-DE">
              <a:solidFill>
                <a:srgbClr val="FFFFFF"/>
              </a:solidFill>
            </a:endParaRPr>
          </a:p>
        </p:txBody>
      </p:sp>
      <p:sp>
        <p:nvSpPr>
          <p:cNvPr id="138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85113" y="6597650"/>
            <a:ext cx="719137" cy="2333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defRPr sz="1000" b="1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C6199439-B914-4778-82D4-C8F44C927F85}" type="slidenum">
              <a:rPr lang="de-DE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FFFFFF"/>
              </a:solidFill>
            </a:endParaRP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762000" y="628650"/>
            <a:ext cx="1906588" cy="203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0" tIns="0" rIns="0" bIns="0" anchor="ctr">
            <a:spAutoFit/>
          </a:bodyPr>
          <a:lstStyle/>
          <a:p>
            <a:pPr algn="ctr" eaLnBrk="0" hangingPunct="0">
              <a:lnSpc>
                <a:spcPts val="1600"/>
              </a:lnSpc>
              <a:spcBef>
                <a:spcPct val="50000"/>
              </a:spcBef>
              <a:defRPr/>
            </a:pPr>
            <a:endParaRPr lang="de-DE">
              <a:solidFill>
                <a:srgbClr val="8C8D8E"/>
              </a:solidFill>
              <a:latin typeface="Helvetica 65 Medium" pitchFamily="34" charset="0"/>
            </a:endParaRPr>
          </a:p>
        </p:txBody>
      </p:sp>
      <p:pic>
        <p:nvPicPr>
          <p:cNvPr id="1032" name="Picture 11" descr="Logo BWB_rgb_8x3cm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150" y="214313"/>
            <a:ext cx="2232025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397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</p:sldLayoutIdLst>
  <p:hf hdr="0" ftr="0"/>
  <p:txStyles>
    <p:titleStyle>
      <a:lvl1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2pPr>
      <a:lvl3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3pPr>
      <a:lvl4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4pPr>
      <a:lvl5pPr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lnSpc>
          <a:spcPts val="3000"/>
        </a:lnSpc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charset="0"/>
        </a:defRPr>
      </a:lvl9pPr>
    </p:titleStyle>
    <p:bodyStyle>
      <a:lvl1pPr marL="355600" indent="-355600" algn="l" defTabSz="900113" rtl="0" eaLnBrk="0" fontAlgn="base" hangingPunct="0">
        <a:lnSpc>
          <a:spcPts val="2800"/>
        </a:lnSpc>
        <a:spcBef>
          <a:spcPts val="17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  <a:ea typeface="+mn-ea"/>
          <a:cs typeface="+mn-cs"/>
        </a:defRPr>
      </a:lvl1pPr>
      <a:lvl2pPr marL="720725" indent="-185738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2pPr>
      <a:lvl3pPr marL="1073150" indent="-173038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3pPr>
      <a:lvl4pPr marL="1431925" indent="-176213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4pPr>
      <a:lvl5pPr marL="17954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5pPr>
      <a:lvl6pPr marL="22526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6pPr>
      <a:lvl7pPr marL="27098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7pPr>
      <a:lvl8pPr marL="31670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8pPr>
      <a:lvl9pPr marL="3624263" indent="-184150" algn="l" defTabSz="900113" rtl="0" eaLnBrk="0" fontAlgn="base" hangingPunct="0">
        <a:lnSpc>
          <a:spcPts val="2800"/>
        </a:lnSpc>
        <a:spcBef>
          <a:spcPct val="10000"/>
        </a:spcBef>
        <a:spcAft>
          <a:spcPct val="0"/>
        </a:spcAft>
        <a:buClr>
          <a:schemeClr val="tx1"/>
        </a:buClr>
        <a:buChar char="-"/>
        <a:tabLst>
          <a:tab pos="360363" algn="l"/>
          <a:tab pos="720725" algn="l"/>
          <a:tab pos="1073150" algn="l"/>
          <a:tab pos="1438275" algn="l"/>
          <a:tab pos="1792288" algn="l"/>
        </a:tabLst>
        <a:defRPr>
          <a:solidFill>
            <a:srgbClr val="000000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4" Type="http://schemas.openxmlformats.org/officeDocument/2006/relationships/image" Target="../media/image22.wmf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6.jpe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38.xml"/><Relationship Id="rId2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4" Type="http://schemas.openxmlformats.org/officeDocument/2006/relationships/image" Target="../media/image32.jpeg"/><Relationship Id="rId5" Type="http://schemas.openxmlformats.org/officeDocument/2006/relationships/image" Target="../media/image33.jpeg"/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8.png"/><Relationship Id="rId12" Type="http://schemas.openxmlformats.org/officeDocument/2006/relationships/image" Target="../media/image39.png"/><Relationship Id="rId13" Type="http://schemas.openxmlformats.org/officeDocument/2006/relationships/image" Target="../media/image40.png"/><Relationship Id="rId1" Type="http://schemas.openxmlformats.org/officeDocument/2006/relationships/tags" Target="../tags/tag1.xml"/><Relationship Id="rId2" Type="http://schemas.openxmlformats.org/officeDocument/2006/relationships/tags" Target="../tags/tag2.xml"/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slideLayout" Target="../slideLayouts/slideLayout31.xml"/><Relationship Id="rId6" Type="http://schemas.openxmlformats.org/officeDocument/2006/relationships/notesSlide" Target="../notesSlides/notesSlide15.xml"/><Relationship Id="rId7" Type="http://schemas.openxmlformats.org/officeDocument/2006/relationships/image" Target="../media/image34.png"/><Relationship Id="rId8" Type="http://schemas.openxmlformats.org/officeDocument/2006/relationships/image" Target="../media/image35.png"/><Relationship Id="rId9" Type="http://schemas.openxmlformats.org/officeDocument/2006/relationships/image" Target="../media/image36.png"/><Relationship Id="rId10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Relationship Id="rId2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6.jpeg"/><Relationship Id="rId3" Type="http://schemas.openxmlformats.org/officeDocument/2006/relationships/hyperlink" Target="mailto:Fereshte.Sedehizade@bwb.de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827584" y="5013176"/>
            <a:ext cx="6889750" cy="255588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GB" sz="1800" b="1" dirty="0" smtClean="0">
                <a:ea typeface="+mn-ea"/>
              </a:rPr>
              <a:t>18. March 2015 - Dresden </a:t>
            </a:r>
            <a:endParaRPr lang="en-GB" sz="1800" b="1" dirty="0">
              <a:ea typeface="+mn-ea"/>
            </a:endParaRPr>
          </a:p>
        </p:txBody>
      </p:sp>
      <p:sp>
        <p:nvSpPr>
          <p:cNvPr id="5" name="Titre 4"/>
          <p:cNvSpPr>
            <a:spLocks noGrp="1"/>
          </p:cNvSpPr>
          <p:nvPr>
            <p:ph type="ctrTitle" idx="4294967295"/>
          </p:nvPr>
        </p:nvSpPr>
        <p:spPr>
          <a:xfrm>
            <a:off x="539552" y="1556792"/>
            <a:ext cx="7997825" cy="3317354"/>
          </a:xfrm>
        </p:spPr>
        <p:txBody>
          <a:bodyPr rtlCol="0"/>
          <a:lstStyle/>
          <a:p>
            <a:pPr algn="ctr" eaLnBrk="1" fontAlgn="auto" hangingPunct="1">
              <a:lnSpc>
                <a:spcPts val="4000"/>
              </a:lnSpc>
              <a:spcAft>
                <a:spcPts val="0"/>
              </a:spcAft>
              <a:defRPr/>
            </a:pP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/>
              <a:t/>
            </a:r>
            <a:br>
              <a:rPr lang="en-US" sz="3600" dirty="0"/>
            </a:br>
            <a:r>
              <a:rPr lang="en-US" sz="3200" dirty="0" smtClean="0"/>
              <a:t>A </a:t>
            </a:r>
            <a:r>
              <a:rPr lang="en-US" sz="3200" dirty="0"/>
              <a:t>Franco-German Project for the Online Security </a:t>
            </a:r>
            <a:r>
              <a:rPr lang="en-US" sz="3200" dirty="0" smtClean="0"/>
              <a:t>Management </a:t>
            </a:r>
            <a:r>
              <a:rPr lang="en-US" sz="3200" dirty="0"/>
              <a:t>of Water Distribution </a:t>
            </a:r>
            <a:r>
              <a:rPr lang="en-US" sz="3200" dirty="0" smtClean="0"/>
              <a:t>Networks</a:t>
            </a:r>
            <a:br>
              <a:rPr lang="en-US" sz="3200" dirty="0" smtClean="0"/>
            </a:br>
            <a:r>
              <a:rPr lang="en-US" sz="2000" dirty="0" smtClean="0"/>
              <a:t>Funded by the German Federal Ministry of Education and Research and the French </a:t>
            </a:r>
            <a:r>
              <a:rPr lang="en-US" sz="2000" dirty="0" err="1" smtClean="0"/>
              <a:t>Agence</a:t>
            </a:r>
            <a:r>
              <a:rPr lang="en-US" sz="2000" dirty="0" smtClean="0"/>
              <a:t> National de la </a:t>
            </a:r>
            <a:r>
              <a:rPr lang="en-US" sz="2000" dirty="0" err="1" smtClean="0"/>
              <a:t>recherche</a:t>
            </a:r>
            <a:r>
              <a:rPr lang="en-US" sz="2000" dirty="0" smtClean="0"/>
              <a:t> (ANR)</a:t>
            </a:r>
            <a:endParaRPr lang="en-GB" sz="3500" u="sng" dirty="0"/>
          </a:p>
        </p:txBody>
      </p:sp>
      <p:pic>
        <p:nvPicPr>
          <p:cNvPr id="4" name="Picture 15" descr="SMaRT_hea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0" b="64220"/>
          <a:stretch>
            <a:fillRect/>
          </a:stretch>
        </p:blipFill>
        <p:spPr bwMode="auto">
          <a:xfrm>
            <a:off x="1763688" y="1199310"/>
            <a:ext cx="4392489" cy="739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71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D:\Users\cheifetz\Documents\NCH\Redaction\Presentations\2014-06-06_MATLAB-Seminar\20140529_004532_Results_SEDIF_prec0.01_0_synthesis_minPopExposed_withTroncons.ep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9557" y="751861"/>
            <a:ext cx="4172924" cy="589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55055" y="1052736"/>
            <a:ext cx="8208912" cy="433947"/>
          </a:xfrm>
        </p:spPr>
        <p:txBody>
          <a:bodyPr/>
          <a:lstStyle/>
          <a:p>
            <a:pPr marL="457200" indent="-457200">
              <a:lnSpc>
                <a:spcPts val="3000"/>
              </a:lnSpc>
              <a:buFont typeface="+mj-lt"/>
              <a:buAutoNum type="arabicPeriod"/>
              <a:defRPr/>
            </a:pPr>
            <a:r>
              <a:rPr lang="fr-FR" sz="2400" dirty="0"/>
              <a:t>Optimal </a:t>
            </a:r>
            <a:r>
              <a:rPr lang="fr-FR" sz="2400" dirty="0" err="1"/>
              <a:t>Sensor</a:t>
            </a:r>
            <a:r>
              <a:rPr lang="fr-FR" sz="2400" dirty="0"/>
              <a:t> </a:t>
            </a:r>
            <a:r>
              <a:rPr lang="fr-FR" sz="2400" dirty="0" smtClean="0"/>
              <a:t>Placement</a:t>
            </a:r>
            <a:br>
              <a:rPr lang="fr-FR" sz="2400" dirty="0" smtClean="0"/>
            </a:br>
            <a:r>
              <a:rPr lang="fr-FR" sz="2400" dirty="0" smtClean="0"/>
              <a:t>for all </a:t>
            </a:r>
            <a:r>
              <a:rPr lang="fr-FR" sz="2400" dirty="0" err="1" smtClean="0"/>
              <a:t>three</a:t>
            </a:r>
            <a:r>
              <a:rPr lang="fr-FR" sz="2400" dirty="0" smtClean="0"/>
              <a:t> </a:t>
            </a:r>
            <a:r>
              <a:rPr lang="fr-FR" sz="2400" dirty="0" err="1" smtClean="0"/>
              <a:t>cities</a:t>
            </a:r>
            <a:endParaRPr lang="fr-FR" sz="2400" dirty="0"/>
          </a:p>
        </p:txBody>
      </p:sp>
      <p:sp>
        <p:nvSpPr>
          <p:cNvPr id="7" name="Textfeld 8"/>
          <p:cNvSpPr txBox="1"/>
          <p:nvPr/>
        </p:nvSpPr>
        <p:spPr>
          <a:xfrm>
            <a:off x="346120" y="2546500"/>
            <a:ext cx="43929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sz="1800" kern="0" dirty="0" smtClean="0">
              <a:solidFill>
                <a:srgbClr val="0070C0"/>
              </a:solidFill>
              <a:latin typeface="+mn-lt"/>
            </a:endParaRP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1800" kern="0" dirty="0" smtClean="0">
                <a:solidFill>
                  <a:srgbClr val="0070C0"/>
                </a:solidFill>
                <a:latin typeface="+mn-lt"/>
              </a:rPr>
              <a:t>Biggest water distribution network</a:t>
            </a:r>
          </a:p>
          <a:p>
            <a:pPr marL="273050" lvl="3">
              <a:buClr>
                <a:schemeClr val="tx2"/>
              </a:buClr>
            </a:pPr>
            <a:r>
              <a:rPr lang="en-US" sz="1800" kern="0" dirty="0" smtClean="0">
                <a:solidFill>
                  <a:srgbClr val="0070C0"/>
                </a:solidFill>
                <a:latin typeface="+mn-lt"/>
              </a:rPr>
              <a:t> in France with </a:t>
            </a:r>
            <a:r>
              <a:rPr lang="en-US" sz="1800" kern="0" dirty="0" smtClean="0">
                <a:solidFill>
                  <a:schemeClr val="accent1"/>
                </a:solidFill>
                <a:latin typeface="+mn-lt"/>
              </a:rPr>
              <a:t>8 000 km</a:t>
            </a:r>
            <a:r>
              <a:rPr lang="en-US" sz="1800" kern="0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en-US" sz="1800" kern="0" dirty="0" smtClean="0">
                <a:solidFill>
                  <a:schemeClr val="accent1"/>
                </a:solidFill>
                <a:latin typeface="+mn-lt"/>
              </a:rPr>
              <a:t>pipelines</a:t>
            </a: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sz="1800" dirty="0" smtClean="0"/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r>
              <a:rPr lang="en-US" sz="1800" kern="0" dirty="0" smtClean="0">
                <a:solidFill>
                  <a:schemeClr val="accent1"/>
                </a:solidFill>
                <a:latin typeface="+mn-lt"/>
              </a:rPr>
              <a:t>200 water quality sensors</a:t>
            </a:r>
            <a:r>
              <a:rPr lang="en-US" sz="1800" kern="0" dirty="0" smtClean="0">
                <a:solidFill>
                  <a:srgbClr val="0070C0"/>
                </a:solidFill>
                <a:latin typeface="+mn-lt"/>
              </a:rPr>
              <a:t> in the WDN</a:t>
            </a: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sz="1800" kern="0" dirty="0">
              <a:solidFill>
                <a:srgbClr val="0070C0"/>
              </a:solidFill>
              <a:latin typeface="+mn-lt"/>
            </a:endParaRP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sz="1800" kern="0" dirty="0" smtClean="0">
              <a:solidFill>
                <a:srgbClr val="0070C0"/>
              </a:solidFill>
              <a:latin typeface="+mn-lt"/>
            </a:endParaRPr>
          </a:p>
          <a:p>
            <a:pPr marL="0" lvl="3">
              <a:buClr>
                <a:schemeClr val="tx2"/>
              </a:buClr>
            </a:pPr>
            <a:endParaRPr lang="en-US" sz="1800" kern="0" dirty="0">
              <a:solidFill>
                <a:srgbClr val="0070C0"/>
              </a:solidFill>
              <a:latin typeface="+mn-lt"/>
            </a:endParaRPr>
          </a:p>
          <a:p>
            <a:pPr marL="0" lvl="3">
              <a:buClr>
                <a:schemeClr val="tx2"/>
              </a:buClr>
            </a:pPr>
            <a:endParaRPr lang="en-US" sz="1800" kern="0" dirty="0" smtClean="0">
              <a:solidFill>
                <a:srgbClr val="0070C0"/>
              </a:solidFill>
              <a:latin typeface="+mn-lt"/>
            </a:endParaRP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en-US" sz="1800" kern="0" dirty="0" smtClean="0">
              <a:solidFill>
                <a:srgbClr val="0070C0"/>
              </a:solidFill>
              <a:latin typeface="+mn-lt"/>
            </a:endParaRP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de-DE" sz="1800" kern="0" dirty="0">
              <a:solidFill>
                <a:srgbClr val="0070C0"/>
              </a:solidFill>
              <a:latin typeface="+mn-lt"/>
            </a:endParaRPr>
          </a:p>
          <a:p>
            <a:pPr marL="285750" lvl="3" indent="-285750">
              <a:buClr>
                <a:schemeClr val="tx2"/>
              </a:buClr>
              <a:buFont typeface="Wingdings" panose="05000000000000000000" pitchFamily="2" charset="2"/>
              <a:buChar char="§"/>
            </a:pPr>
            <a:endParaRPr lang="de-DE" sz="1800" kern="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15"/>
          </p:nvPr>
        </p:nvSpPr>
        <p:spPr>
          <a:xfrm>
            <a:off x="2705850" y="5805264"/>
            <a:ext cx="3666350" cy="252413"/>
          </a:xfrm>
        </p:spPr>
        <p:txBody>
          <a:bodyPr/>
          <a:lstStyle/>
          <a:p>
            <a:r>
              <a:rPr lang="fr-FR" b="1" kern="0" dirty="0">
                <a:solidFill>
                  <a:srgbClr val="0070C0"/>
                </a:solidFill>
                <a:latin typeface="Arial"/>
              </a:rPr>
              <a:t>VEDIF, Paris area</a:t>
            </a:r>
            <a:endParaRPr lang="en-US" dirty="0"/>
          </a:p>
        </p:txBody>
      </p:sp>
      <p:pic>
        <p:nvPicPr>
          <p:cNvPr id="1027" name="Picture 3" descr="C:\Program Files (x86)\Microsoft Office\MEDIA\CAGCAT10\j0157763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481520"/>
            <a:ext cx="609452" cy="615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eck 4"/>
          <p:cNvSpPr/>
          <p:nvPr/>
        </p:nvSpPr>
        <p:spPr>
          <a:xfrm>
            <a:off x="326648" y="293454"/>
            <a:ext cx="4132863" cy="4508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ts val="3000"/>
              </a:lnSpc>
              <a:defRPr/>
            </a:pPr>
            <a:r>
              <a:rPr lang="de-DE" sz="2400" b="1" kern="0" dirty="0">
                <a:solidFill>
                  <a:srgbClr val="0070C0"/>
                </a:solidFill>
                <a:latin typeface="Arial"/>
              </a:rPr>
              <a:t>Main </a:t>
            </a:r>
            <a:r>
              <a:rPr lang="de-DE" sz="2400" b="1" kern="0" dirty="0" err="1">
                <a:solidFill>
                  <a:srgbClr val="0070C0"/>
                </a:solidFill>
                <a:latin typeface="Arial"/>
              </a:rPr>
              <a:t>Results</a:t>
            </a:r>
            <a:r>
              <a:rPr lang="de-DE" sz="2400" b="1" kern="0" dirty="0">
                <a:solidFill>
                  <a:srgbClr val="0070C0"/>
                </a:solidFill>
                <a:latin typeface="Arial"/>
              </a:rPr>
              <a:t> </a:t>
            </a:r>
            <a:r>
              <a:rPr lang="de-DE" sz="2400" b="1" kern="0" dirty="0" err="1">
                <a:solidFill>
                  <a:srgbClr val="0070C0"/>
                </a:solidFill>
                <a:latin typeface="Arial"/>
              </a:rPr>
              <a:t>of</a:t>
            </a:r>
            <a:r>
              <a:rPr lang="de-DE" sz="2400" b="1" kern="0" dirty="0">
                <a:solidFill>
                  <a:srgbClr val="0070C0"/>
                </a:solidFill>
                <a:latin typeface="Arial"/>
              </a:rPr>
              <a:t> </a:t>
            </a:r>
            <a:r>
              <a:rPr lang="de-DE" sz="2400" b="1" kern="0" dirty="0" err="1">
                <a:solidFill>
                  <a:srgbClr val="0070C0"/>
                </a:solidFill>
                <a:latin typeface="Arial"/>
              </a:rPr>
              <a:t>the</a:t>
            </a:r>
            <a:r>
              <a:rPr lang="de-DE" sz="2400" b="1" kern="0" dirty="0">
                <a:solidFill>
                  <a:srgbClr val="0070C0"/>
                </a:solidFill>
                <a:latin typeface="Arial"/>
              </a:rPr>
              <a:t> Project</a:t>
            </a:r>
          </a:p>
        </p:txBody>
      </p:sp>
    </p:spTree>
    <p:extLst>
      <p:ext uri="{BB962C8B-B14F-4D97-AF65-F5344CB8AC3E}">
        <p14:creationId xmlns:p14="http://schemas.microsoft.com/office/powerpoint/2010/main" val="2327087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4"/>
          <p:cNvSpPr>
            <a:spLocks noGrp="1"/>
          </p:cNvSpPr>
          <p:nvPr>
            <p:ph type="title"/>
          </p:nvPr>
        </p:nvSpPr>
        <p:spPr>
          <a:xfrm>
            <a:off x="467544" y="692696"/>
            <a:ext cx="7683500" cy="433388"/>
          </a:xfrm>
        </p:spPr>
        <p:txBody>
          <a:bodyPr/>
          <a:lstStyle/>
          <a:p>
            <a:pPr marL="457200" indent="-457200">
              <a:lnSpc>
                <a:spcPts val="3000"/>
              </a:lnSpc>
              <a:buFont typeface="+mj-lt"/>
              <a:buAutoNum type="arabicPeriod" startAt="2"/>
              <a:defRPr/>
            </a:pPr>
            <a:r>
              <a:rPr lang="en-US" sz="2400" dirty="0"/>
              <a:t>Alarm Generation Module</a:t>
            </a:r>
          </a:p>
        </p:txBody>
      </p:sp>
      <p:sp>
        <p:nvSpPr>
          <p:cNvPr id="6" name="Textfeld 11"/>
          <p:cNvSpPr txBox="1">
            <a:spLocks noChangeArrowheads="1"/>
          </p:cNvSpPr>
          <p:nvPr/>
        </p:nvSpPr>
        <p:spPr bwMode="auto">
          <a:xfrm>
            <a:off x="611560" y="1412776"/>
            <a:ext cx="825817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spcAft>
                <a:spcPts val="800"/>
              </a:spcAft>
              <a:buFont typeface="Arial" charset="0"/>
              <a:buChar char="•"/>
            </a:pPr>
            <a:r>
              <a:rPr lang="en-US" sz="1800" kern="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Training from historical data (method: Principal Component Analysis)</a:t>
            </a:r>
          </a:p>
          <a:p>
            <a:pPr eaLnBrk="1" hangingPunct="1">
              <a:spcAft>
                <a:spcPts val="800"/>
              </a:spcAft>
              <a:buFont typeface="Arial" charset="0"/>
              <a:buChar char="•"/>
            </a:pPr>
            <a:r>
              <a:rPr lang="en-US" sz="1800" kern="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Software module with GUI developed</a:t>
            </a:r>
          </a:p>
        </p:txBody>
      </p:sp>
      <p:pic>
        <p:nvPicPr>
          <p:cNvPr id="7" name="Picture 2" descr="C:\Users\bnd\Desktop\WP2 Alarm Generati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76872"/>
            <a:ext cx="7278716" cy="3825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1"/>
          <p:cNvSpPr txBox="1">
            <a:spLocks noChangeArrowheads="1"/>
          </p:cNvSpPr>
          <p:nvPr/>
        </p:nvSpPr>
        <p:spPr bwMode="auto">
          <a:xfrm>
            <a:off x="7792913" y="2768823"/>
            <a:ext cx="1171575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1400" dirty="0" err="1"/>
              <a:t>Oxygene</a:t>
            </a:r>
            <a:endParaRPr lang="fr-FR" sz="1400" dirty="0"/>
          </a:p>
          <a:p>
            <a:pPr eaLnBrk="1" hangingPunct="1"/>
            <a:endParaRPr lang="fr-FR" sz="1400" dirty="0"/>
          </a:p>
          <a:p>
            <a:pPr eaLnBrk="1" hangingPunct="1"/>
            <a:endParaRPr lang="fr-FR" sz="1400" dirty="0"/>
          </a:p>
          <a:p>
            <a:pPr eaLnBrk="1" hangingPunct="1"/>
            <a:r>
              <a:rPr lang="fr-FR" sz="1400" dirty="0" err="1"/>
              <a:t>Conductivity</a:t>
            </a:r>
            <a:endParaRPr lang="fr-FR" sz="1400" dirty="0"/>
          </a:p>
          <a:p>
            <a:pPr eaLnBrk="1" hangingPunct="1"/>
            <a:endParaRPr lang="fr-FR" sz="1400" dirty="0"/>
          </a:p>
          <a:p>
            <a:pPr eaLnBrk="1" hangingPunct="1"/>
            <a:endParaRPr lang="fr-FR" sz="1400" dirty="0"/>
          </a:p>
          <a:p>
            <a:pPr eaLnBrk="1" hangingPunct="1"/>
            <a:r>
              <a:rPr lang="fr-FR" sz="1400" dirty="0"/>
              <a:t>Redox</a:t>
            </a:r>
          </a:p>
          <a:p>
            <a:pPr eaLnBrk="1" hangingPunct="1"/>
            <a:endParaRPr lang="fr-FR" sz="1400" dirty="0"/>
          </a:p>
          <a:p>
            <a:pPr eaLnBrk="1" hangingPunct="1"/>
            <a:endParaRPr lang="fr-FR" sz="1400" dirty="0"/>
          </a:p>
          <a:p>
            <a:pPr eaLnBrk="1" hangingPunct="1"/>
            <a:r>
              <a:rPr lang="fr-FR" sz="1400" dirty="0"/>
              <a:t>pH</a:t>
            </a:r>
          </a:p>
          <a:p>
            <a:pPr eaLnBrk="1" hangingPunct="1"/>
            <a:endParaRPr lang="fr-FR" sz="1400" dirty="0"/>
          </a:p>
          <a:p>
            <a:pPr eaLnBrk="1" hangingPunct="1"/>
            <a:endParaRPr lang="fr-FR" sz="1400" dirty="0"/>
          </a:p>
          <a:p>
            <a:pPr eaLnBrk="1" hangingPunct="1"/>
            <a:r>
              <a:rPr lang="fr-FR" sz="1400" dirty="0" err="1"/>
              <a:t>Turbidity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368740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/>
          <p:cNvSpPr>
            <a:spLocks noGrp="1"/>
          </p:cNvSpPr>
          <p:nvPr>
            <p:ph type="title"/>
          </p:nvPr>
        </p:nvSpPr>
        <p:spPr>
          <a:xfrm>
            <a:off x="396875" y="403324"/>
            <a:ext cx="8310563" cy="433388"/>
          </a:xfrm>
        </p:spPr>
        <p:txBody>
          <a:bodyPr/>
          <a:lstStyle/>
          <a:p>
            <a:pPr marL="457200" indent="-457200" eaLnBrk="1" hangingPunct="1">
              <a:spcAft>
                <a:spcPts val="800"/>
              </a:spcAft>
              <a:buFont typeface="+mj-lt"/>
              <a:buAutoNum type="arabicPeriod" startAt="3"/>
              <a:defRPr/>
            </a:pPr>
            <a:r>
              <a:rPr lang="en-US" sz="2400" dirty="0"/>
              <a:t>Online Simulation on Real </a:t>
            </a:r>
            <a:r>
              <a:rPr lang="en-US" sz="2400" dirty="0" smtClean="0"/>
              <a:t>Networks</a:t>
            </a:r>
            <a:endParaRPr lang="en-US" dirty="0"/>
          </a:p>
        </p:txBody>
      </p:sp>
      <p:pic>
        <p:nvPicPr>
          <p:cNvPr id="2355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2254250"/>
            <a:ext cx="3041650" cy="42338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6" name="Textfeld 11"/>
          <p:cNvSpPr txBox="1">
            <a:spLocks noChangeArrowheads="1"/>
          </p:cNvSpPr>
          <p:nvPr/>
        </p:nvSpPr>
        <p:spPr bwMode="auto">
          <a:xfrm>
            <a:off x="6880225" y="1782763"/>
            <a:ext cx="1625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Aft>
                <a:spcPts val="800"/>
              </a:spcAft>
            </a:pPr>
            <a:r>
              <a:rPr lang="en-US" sz="1800" dirty="0" smtClean="0">
                <a:solidFill>
                  <a:srgbClr val="083F88"/>
                </a:solidFill>
              </a:rPr>
              <a:t>Strasbourg</a:t>
            </a:r>
          </a:p>
        </p:txBody>
      </p:sp>
      <p:sp>
        <p:nvSpPr>
          <p:cNvPr id="23557" name="Textfeld 11"/>
          <p:cNvSpPr txBox="1">
            <a:spLocks noChangeArrowheads="1"/>
          </p:cNvSpPr>
          <p:nvPr/>
        </p:nvSpPr>
        <p:spPr bwMode="auto">
          <a:xfrm>
            <a:off x="337295" y="3524076"/>
            <a:ext cx="16256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Aft>
                <a:spcPts val="800"/>
              </a:spcAft>
            </a:pPr>
            <a:r>
              <a:rPr lang="en-US" sz="1800" dirty="0" smtClean="0">
                <a:solidFill>
                  <a:srgbClr val="083F88"/>
                </a:solidFill>
              </a:rPr>
              <a:t>Paris</a:t>
            </a:r>
          </a:p>
        </p:txBody>
      </p:sp>
      <p:pic>
        <p:nvPicPr>
          <p:cNvPr id="235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85"/>
          <a:stretch>
            <a:fillRect/>
          </a:stretch>
        </p:blipFill>
        <p:spPr bwMode="auto">
          <a:xfrm>
            <a:off x="1569492" y="1393998"/>
            <a:ext cx="3949700" cy="325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Imag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19363"/>
            <a:ext cx="3640138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feld 11"/>
          <p:cNvSpPr txBox="1">
            <a:spLocks noChangeArrowheads="1"/>
          </p:cNvSpPr>
          <p:nvPr/>
        </p:nvSpPr>
        <p:spPr bwMode="auto">
          <a:xfrm>
            <a:off x="899592" y="1965326"/>
            <a:ext cx="16256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Aft>
                <a:spcPts val="800"/>
              </a:spcAft>
            </a:pPr>
            <a:r>
              <a:rPr lang="en-US" sz="1800" dirty="0" smtClean="0">
                <a:solidFill>
                  <a:srgbClr val="083F88"/>
                </a:solidFill>
              </a:rPr>
              <a:t>Berlin</a:t>
            </a:r>
          </a:p>
        </p:txBody>
      </p:sp>
    </p:spTree>
    <p:extLst>
      <p:ext uri="{BB962C8B-B14F-4D97-AF65-F5344CB8AC3E}">
        <p14:creationId xmlns:p14="http://schemas.microsoft.com/office/powerpoint/2010/main" val="6501344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611560" y="548680"/>
            <a:ext cx="7683786" cy="433947"/>
          </a:xfrm>
        </p:spPr>
        <p:txBody>
          <a:bodyPr/>
          <a:lstStyle/>
          <a:p>
            <a:pPr marL="457200" indent="-457200">
              <a:buFont typeface="+mj-lt"/>
              <a:buAutoNum type="arabicPeriod" startAt="4"/>
            </a:pPr>
            <a:r>
              <a:rPr lang="de-DE" sz="2400" dirty="0" smtClean="0"/>
              <a:t>Source </a:t>
            </a:r>
            <a:r>
              <a:rPr lang="de-DE" sz="2400" dirty="0" err="1"/>
              <a:t>I</a:t>
            </a:r>
            <a:r>
              <a:rPr lang="de-DE" sz="2400" dirty="0" err="1" smtClean="0"/>
              <a:t>dentification</a:t>
            </a:r>
            <a:endParaRPr lang="de-DE" sz="2400" dirty="0"/>
          </a:p>
        </p:txBody>
      </p:sp>
      <p:pic>
        <p:nvPicPr>
          <p:cNvPr id="5" name="Grafik 19" descr="Neues Bi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092" y="1340768"/>
            <a:ext cx="6653364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uppieren 1"/>
          <p:cNvGrpSpPr/>
          <p:nvPr/>
        </p:nvGrpSpPr>
        <p:grpSpPr>
          <a:xfrm>
            <a:off x="3347864" y="5519035"/>
            <a:ext cx="2808312" cy="918195"/>
            <a:chOff x="827584" y="5157192"/>
            <a:chExt cx="3965823" cy="1169551"/>
          </a:xfrm>
        </p:grpSpPr>
        <p:sp>
          <p:nvSpPr>
            <p:cNvPr id="6" name="Textfeld 2"/>
            <p:cNvSpPr txBox="1">
              <a:spLocks noChangeArrowheads="1"/>
            </p:cNvSpPr>
            <p:nvPr/>
          </p:nvSpPr>
          <p:spPr bwMode="auto">
            <a:xfrm>
              <a:off x="1259632" y="5157192"/>
              <a:ext cx="3533775" cy="116955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4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water</a:t>
              </a:r>
              <a:r>
                <a:rPr kumimoji="0" lang="de-DE" altLang="de-D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de-DE" altLang="de-DE" sz="14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source</a:t>
              </a:r>
              <a:endParaRPr kumimoji="0" lang="de-DE" altLang="de-D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anose="020B0604020202020204" pitchFamily="34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</a:pPr>
              <a:r>
                <a:rPr lang="de-DE" altLang="de-DE" sz="1400" dirty="0">
                  <a:solidFill>
                    <a:schemeClr val="tx1"/>
                  </a:solidFill>
                  <a:ea typeface="Times New Roman" panose="02020603050405020304" pitchFamily="18" charset="0"/>
                  <a:cs typeface="Arial" panose="020B0604020202020204" pitchFamily="34" charset="0"/>
                </a:rPr>
                <a:t>positive </a:t>
              </a:r>
              <a:r>
                <a:rPr lang="de-DE" altLang="de-DE" sz="1400" dirty="0" err="1">
                  <a:solidFill>
                    <a:schemeClr val="tx1"/>
                  </a:solidFill>
                  <a:ea typeface="Times New Roman" panose="02020603050405020304" pitchFamily="18" charset="0"/>
                  <a:cs typeface="Arial" panose="020B0604020202020204" pitchFamily="34" charset="0"/>
                </a:rPr>
                <a:t>sensor</a:t>
              </a:r>
              <a:r>
                <a:rPr lang="de-DE" altLang="de-DE" sz="1400" dirty="0">
                  <a:solidFill>
                    <a:schemeClr val="tx1"/>
                  </a:solidFill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de-DE" altLang="de-DE" sz="1400" dirty="0" err="1">
                  <a:solidFill>
                    <a:schemeClr val="tx1"/>
                  </a:solidFill>
                  <a:ea typeface="Times New Roman" panose="02020603050405020304" pitchFamily="18" charset="0"/>
                  <a:cs typeface="Arial" panose="020B0604020202020204" pitchFamily="34" charset="0"/>
                </a:rPr>
                <a:t>alarm</a:t>
              </a:r>
              <a:endParaRPr lang="de-DE" altLang="de-DE" sz="140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</a:pPr>
              <a:r>
                <a:rPr kumimoji="0" lang="de-DE" altLang="de-DE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negative</a:t>
              </a:r>
              <a:r>
                <a:rPr kumimoji="0" lang="de-DE" altLang="de-DE" sz="1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kumimoji="0" lang="de-DE" altLang="de-DE" sz="1400" b="0" i="0" u="none" strike="noStrike" cap="none" normalizeH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sensor</a:t>
              </a:r>
              <a:r>
                <a:rPr kumimoji="0" lang="de-DE" altLang="de-DE" sz="14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de-DE" altLang="de-DE" sz="1400" dirty="0" err="1">
                  <a:solidFill>
                    <a:schemeClr val="tx1"/>
                  </a:solidFill>
                  <a:ea typeface="Times New Roman" panose="02020603050405020304" pitchFamily="18" charset="0"/>
                  <a:cs typeface="Arial" panose="020B0604020202020204" pitchFamily="34" charset="0"/>
                </a:rPr>
                <a:t>alarm</a:t>
              </a:r>
              <a:endParaRPr lang="de-DE" altLang="de-DE" sz="1400" dirty="0">
                <a:solidFill>
                  <a:schemeClr val="tx1"/>
                </a:solidFill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" name="Rechteck 6"/>
            <p:cNvSpPr/>
            <p:nvPr/>
          </p:nvSpPr>
          <p:spPr>
            <a:xfrm>
              <a:off x="827584" y="5229200"/>
              <a:ext cx="333375" cy="216025"/>
            </a:xfrm>
            <a:prstGeom prst="rect">
              <a:avLst/>
            </a:prstGeom>
            <a:solidFill>
              <a:srgbClr val="3399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" name="Stern mit 5 Zacken 7"/>
            <p:cNvSpPr/>
            <p:nvPr/>
          </p:nvSpPr>
          <p:spPr>
            <a:xfrm>
              <a:off x="859986" y="5546082"/>
              <a:ext cx="333375" cy="323850"/>
            </a:xfrm>
            <a:prstGeom prst="star5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" name="Stern mit 5 Zacken 8"/>
            <p:cNvSpPr/>
            <p:nvPr/>
          </p:nvSpPr>
          <p:spPr>
            <a:xfrm>
              <a:off x="876919" y="5913462"/>
              <a:ext cx="333375" cy="323850"/>
            </a:xfrm>
            <a:prstGeom prst="star5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</p:grpSp>
      <p:sp>
        <p:nvSpPr>
          <p:cNvPr id="10" name="Stern mit 5 Zacken 9"/>
          <p:cNvSpPr/>
          <p:nvPr/>
        </p:nvSpPr>
        <p:spPr>
          <a:xfrm>
            <a:off x="5937031" y="3291166"/>
            <a:ext cx="333375" cy="32385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1" name="Stern mit 5 Zacken 10"/>
          <p:cNvSpPr/>
          <p:nvPr/>
        </p:nvSpPr>
        <p:spPr>
          <a:xfrm>
            <a:off x="5456512" y="3809940"/>
            <a:ext cx="333375" cy="32385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2" name="Stern mit 5 Zacken 11"/>
          <p:cNvSpPr/>
          <p:nvPr/>
        </p:nvSpPr>
        <p:spPr>
          <a:xfrm>
            <a:off x="5093029" y="4023159"/>
            <a:ext cx="333375" cy="323850"/>
          </a:xfrm>
          <a:prstGeom prst="star5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3" name="Stern mit 5 Zacken 12"/>
          <p:cNvSpPr/>
          <p:nvPr/>
        </p:nvSpPr>
        <p:spPr>
          <a:xfrm>
            <a:off x="4955907" y="4511045"/>
            <a:ext cx="333375" cy="323850"/>
          </a:xfrm>
          <a:prstGeom prst="star5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5" name="Rechteck 14"/>
          <p:cNvSpPr/>
          <p:nvPr/>
        </p:nvSpPr>
        <p:spPr>
          <a:xfrm>
            <a:off x="6750648" y="3496907"/>
            <a:ext cx="216023" cy="137833"/>
          </a:xfrm>
          <a:prstGeom prst="rect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6270406" y="4968350"/>
            <a:ext cx="216023" cy="137833"/>
          </a:xfrm>
          <a:prstGeom prst="rect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8" name="Rechteck 17"/>
          <p:cNvSpPr/>
          <p:nvPr/>
        </p:nvSpPr>
        <p:spPr>
          <a:xfrm>
            <a:off x="2627784" y="2060848"/>
            <a:ext cx="216023" cy="137833"/>
          </a:xfrm>
          <a:prstGeom prst="rect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de-DE"/>
          </a:p>
        </p:txBody>
      </p:sp>
      <p:sp>
        <p:nvSpPr>
          <p:cNvPr id="19" name="Textfeld 18"/>
          <p:cNvSpPr txBox="1">
            <a:spLocks noChangeArrowheads="1"/>
          </p:cNvSpPr>
          <p:nvPr/>
        </p:nvSpPr>
        <p:spPr bwMode="auto">
          <a:xfrm>
            <a:off x="381992" y="2993281"/>
            <a:ext cx="371287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2000" dirty="0">
                <a:ea typeface="Times New Roman" panose="02020603050405020304" pitchFamily="18" charset="0"/>
                <a:cs typeface="Arial" panose="020B0604020202020204" pitchFamily="34" charset="0"/>
              </a:rPr>
              <a:t>consideration of positive </a:t>
            </a:r>
          </a:p>
          <a:p>
            <a:pPr algn="just">
              <a:spcAft>
                <a:spcPts val="600"/>
              </a:spcAft>
            </a:pPr>
            <a:r>
              <a:rPr lang="en-US" altLang="de-DE" sz="20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     and </a:t>
            </a:r>
            <a:r>
              <a:rPr lang="en-US" altLang="de-DE" sz="2000" dirty="0">
                <a:ea typeface="Times New Roman" panose="02020603050405020304" pitchFamily="18" charset="0"/>
                <a:cs typeface="Arial" panose="020B0604020202020204" pitchFamily="34" charset="0"/>
              </a:rPr>
              <a:t>negative </a:t>
            </a:r>
            <a:r>
              <a:rPr lang="en-US" altLang="de-DE" sz="20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alarms</a:t>
            </a:r>
          </a:p>
          <a:p>
            <a:pPr marL="342900" indent="-342900" algn="just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20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online monitoring of areas </a:t>
            </a:r>
          </a:p>
          <a:p>
            <a:pPr algn="just">
              <a:spcAft>
                <a:spcPts val="0"/>
              </a:spcAft>
            </a:pPr>
            <a:r>
              <a:rPr lang="en-US" altLang="de-DE" sz="20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     observed by sensors (node-</a:t>
            </a:r>
          </a:p>
          <a:p>
            <a:pPr algn="just">
              <a:spcAft>
                <a:spcPts val="0"/>
              </a:spcAft>
            </a:pPr>
            <a:r>
              <a:rPr lang="en-US" altLang="de-DE" sz="2000" dirty="0" smtClean="0">
                <a:ea typeface="Times New Roman" panose="02020603050405020304" pitchFamily="18" charset="0"/>
                <a:cs typeface="Arial" panose="020B0604020202020204" pitchFamily="34" charset="0"/>
              </a:rPr>
              <a:t>     time-pairs)</a:t>
            </a:r>
            <a:endParaRPr lang="en-US" altLang="de-DE" sz="2000" dirty="0"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515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66" name="Picture 18" descr="Teststreck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07122"/>
            <a:ext cx="4895775" cy="3193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8067" name="Rectangle 19"/>
          <p:cNvSpPr>
            <a:spLocks noChangeArrowheads="1"/>
          </p:cNvSpPr>
          <p:nvPr/>
        </p:nvSpPr>
        <p:spPr bwMode="auto">
          <a:xfrm>
            <a:off x="466453" y="344876"/>
            <a:ext cx="5244384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4A7A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8C8D8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b">
            <a:spAutoFit/>
          </a:bodyPr>
          <a:lstStyle/>
          <a:p>
            <a:pPr marL="457200" indent="-457200" algn="l" eaLnBrk="1" hangingPunct="1">
              <a:lnSpc>
                <a:spcPct val="100000"/>
              </a:lnSpc>
              <a:buFont typeface="+mj-lt"/>
              <a:buAutoNum type="arabicPeriod"/>
            </a:pPr>
            <a:r>
              <a:rPr lang="de-DE" sz="2400" spc="10" dirty="0" smtClean="0">
                <a:solidFill>
                  <a:schemeClr val="tx1"/>
                </a:solidFill>
                <a:ea typeface="ＭＳ Ｐゴシック" charset="0"/>
                <a:cs typeface="Arial" pitchFamily="34" charset="0"/>
              </a:rPr>
              <a:t>Experiments on real </a:t>
            </a:r>
            <a:r>
              <a:rPr lang="de-DE" sz="2400" spc="10" dirty="0">
                <a:solidFill>
                  <a:schemeClr val="tx1"/>
                </a:solidFill>
                <a:ea typeface="ＭＳ Ｐゴシック" charset="0"/>
                <a:cs typeface="Arial" pitchFamily="34" charset="0"/>
              </a:rPr>
              <a:t>P</a:t>
            </a:r>
            <a:r>
              <a:rPr lang="de-DE" sz="2400" spc="10" dirty="0" smtClean="0">
                <a:solidFill>
                  <a:schemeClr val="tx1"/>
                </a:solidFill>
                <a:ea typeface="ＭＳ Ｐゴシック" charset="0"/>
                <a:cs typeface="Arial" pitchFamily="34" charset="0"/>
              </a:rPr>
              <a:t>ipe </a:t>
            </a:r>
            <a:r>
              <a:rPr lang="de-DE" sz="2400" spc="10" dirty="0">
                <a:solidFill>
                  <a:schemeClr val="tx1"/>
                </a:solidFill>
                <a:ea typeface="ＭＳ Ｐゴシック" charset="0"/>
                <a:cs typeface="Arial" pitchFamily="34" charset="0"/>
              </a:rPr>
              <a:t>N</a:t>
            </a:r>
            <a:r>
              <a:rPr lang="de-DE" sz="2400" spc="10" dirty="0" smtClean="0">
                <a:solidFill>
                  <a:schemeClr val="tx1"/>
                </a:solidFill>
                <a:ea typeface="ＭＳ Ｐゴシック" charset="0"/>
                <a:cs typeface="Arial" pitchFamily="34" charset="0"/>
              </a:rPr>
              <a:t>etwork</a:t>
            </a:r>
            <a:r>
              <a:rPr lang="de-DE" sz="2400" b="1" dirty="0" smtClean="0">
                <a:solidFill>
                  <a:schemeClr val="tx2"/>
                </a:solidFill>
                <a:cs typeface="Arial" charset="0"/>
              </a:rPr>
              <a:t> </a:t>
            </a:r>
          </a:p>
          <a:p>
            <a:pPr algn="l" eaLnBrk="1" hangingPunct="1">
              <a:lnSpc>
                <a:spcPct val="100000"/>
              </a:lnSpc>
            </a:pPr>
            <a:endParaRPr lang="de-DE" sz="2400" b="1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672" y="2996952"/>
            <a:ext cx="8249760" cy="3533964"/>
          </a:xfrm>
          <a:prstGeom prst="rect">
            <a:avLst/>
          </a:prstGeom>
        </p:spPr>
      </p:pic>
      <p:sp>
        <p:nvSpPr>
          <p:cNvPr id="9" name="Rectangle 20"/>
          <p:cNvSpPr>
            <a:spLocks noChangeArrowheads="1"/>
          </p:cNvSpPr>
          <p:nvPr/>
        </p:nvSpPr>
        <p:spPr bwMode="auto">
          <a:xfrm rot="4427529">
            <a:off x="1729091" y="2044938"/>
            <a:ext cx="127914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4A7A6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8C8D8E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de-DE" sz="1400" b="1" dirty="0" smtClean="0">
                <a:solidFill>
                  <a:srgbClr val="000000"/>
                </a:solidFill>
                <a:cs typeface="Arial" charset="0"/>
              </a:rPr>
              <a:t>  </a:t>
            </a:r>
            <a:r>
              <a:rPr lang="de-DE" sz="1400" b="1" dirty="0" err="1" smtClean="0">
                <a:solidFill>
                  <a:srgbClr val="000000"/>
                </a:solidFill>
                <a:cs typeface="Arial" charset="0"/>
              </a:rPr>
              <a:t>abandoned</a:t>
            </a:r>
            <a:endParaRPr lang="de-DE" sz="1800" b="1" dirty="0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3" y="519586"/>
            <a:ext cx="2155943" cy="1609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hteck 2"/>
          <p:cNvSpPr/>
          <p:nvPr/>
        </p:nvSpPr>
        <p:spPr>
          <a:xfrm>
            <a:off x="5402016" y="2204864"/>
            <a:ext cx="2842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err="1">
                <a:solidFill>
                  <a:srgbClr val="000000"/>
                </a:solidFill>
                <a:cs typeface="Arial" charset="0"/>
              </a:rPr>
              <a:t>Representative</a:t>
            </a:r>
            <a:r>
              <a:rPr lang="de-DE" sz="16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de-DE" sz="1600" dirty="0" err="1">
                <a:solidFill>
                  <a:srgbClr val="000000"/>
                </a:solidFill>
                <a:cs typeface="Arial" charset="0"/>
              </a:rPr>
              <a:t>of</a:t>
            </a:r>
            <a:r>
              <a:rPr lang="de-DE" sz="16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de-DE" sz="1600" dirty="0" err="1">
                <a:solidFill>
                  <a:srgbClr val="000000"/>
                </a:solidFill>
                <a:cs typeface="Arial" charset="0"/>
              </a:rPr>
              <a:t>water</a:t>
            </a:r>
            <a:r>
              <a:rPr lang="de-DE" sz="1600" dirty="0">
                <a:solidFill>
                  <a:srgbClr val="000000"/>
                </a:solidFill>
                <a:cs typeface="Arial" charset="0"/>
              </a:rPr>
              <a:t> </a:t>
            </a:r>
            <a:r>
              <a:rPr lang="de-DE" sz="1600" dirty="0" err="1">
                <a:solidFill>
                  <a:srgbClr val="000000"/>
                </a:solidFill>
                <a:cs typeface="Arial" charset="0"/>
              </a:rPr>
              <a:t>pipes</a:t>
            </a:r>
            <a:r>
              <a:rPr lang="de-DE" sz="1600" dirty="0">
                <a:solidFill>
                  <a:srgbClr val="000000"/>
                </a:solidFill>
                <a:cs typeface="Arial" charset="0"/>
              </a:rPr>
              <a:t> in Germany </a:t>
            </a:r>
            <a:r>
              <a:rPr lang="de-DE" sz="1600" dirty="0" err="1">
                <a:solidFill>
                  <a:srgbClr val="000000"/>
                </a:solidFill>
                <a:cs typeface="Arial" charset="0"/>
              </a:rPr>
              <a:t>and</a:t>
            </a:r>
            <a:r>
              <a:rPr lang="de-DE" sz="1600" dirty="0">
                <a:solidFill>
                  <a:srgbClr val="000000"/>
                </a:solidFill>
                <a:cs typeface="Arial" charset="0"/>
              </a:rPr>
              <a:t> Europe</a:t>
            </a:r>
          </a:p>
        </p:txBody>
      </p:sp>
    </p:spTree>
    <p:extLst>
      <p:ext uri="{BB962C8B-B14F-4D97-AF65-F5344CB8AC3E}">
        <p14:creationId xmlns:p14="http://schemas.microsoft.com/office/powerpoint/2010/main" val="1750603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441728" y="3248405"/>
            <a:ext cx="1846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pic>
        <p:nvPicPr>
          <p:cNvPr id="1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7173"/>
            <a:ext cx="6028339" cy="3977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re 14"/>
          <p:cNvSpPr>
            <a:spLocks noGrp="1"/>
          </p:cNvSpPr>
          <p:nvPr>
            <p:ph type="title"/>
          </p:nvPr>
        </p:nvSpPr>
        <p:spPr>
          <a:xfrm>
            <a:off x="704751" y="404664"/>
            <a:ext cx="8310563" cy="433388"/>
          </a:xfrm>
        </p:spPr>
        <p:txBody>
          <a:bodyPr/>
          <a:lstStyle/>
          <a:p>
            <a:pPr eaLnBrk="1" hangingPunct="1">
              <a:spcAft>
                <a:spcPts val="800"/>
              </a:spcAft>
              <a:defRPr/>
            </a:pPr>
            <a:r>
              <a:rPr lang="en-US" sz="2400" dirty="0"/>
              <a:t>A real Test Network at TZW Dresden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12" name="Grafik 4" descr="Description : C:\Users\Reik.Nitsche\Desktop\icm 0,1 DP 0,1 30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63" r="-2113"/>
          <a:stretch>
            <a:fillRect/>
          </a:stretch>
        </p:blipFill>
        <p:spPr bwMode="auto">
          <a:xfrm>
            <a:off x="5574187" y="908720"/>
            <a:ext cx="3606325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N:\Projekte BMBF\SMART ONLINE\11. Meetings\Karlsruhe 04.2013\105_0409\IMGP6813 bearbeitet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71868"/>
            <a:ext cx="3225559" cy="235894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2763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 34" descr="C:\Dplus\WDSA2014_Bari\image\DoubleTDenis_modified.pn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5576" y="1459523"/>
            <a:ext cx="3024336" cy="1897469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itre 14"/>
          <p:cNvSpPr>
            <a:spLocks noGrp="1"/>
          </p:cNvSpPr>
          <p:nvPr>
            <p:ph type="title"/>
          </p:nvPr>
        </p:nvSpPr>
        <p:spPr>
          <a:xfrm>
            <a:off x="323528" y="620018"/>
            <a:ext cx="7683500" cy="433388"/>
          </a:xfrm>
        </p:spPr>
        <p:txBody>
          <a:bodyPr/>
          <a:lstStyle/>
          <a:p>
            <a:pPr marL="457200" indent="-457200" eaLnBrk="1" hangingPunct="1">
              <a:spcAft>
                <a:spcPts val="800"/>
              </a:spcAft>
              <a:buFont typeface="+mj-lt"/>
              <a:buAutoNum type="arabicPeriod" startAt="5"/>
              <a:defRPr/>
            </a:pPr>
            <a:r>
              <a:rPr lang="en-US" sz="2400" dirty="0"/>
              <a:t>Transport Model at Junctions and Crossings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500533" y="2658398"/>
            <a:ext cx="1992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00" dirty="0" smtClean="0">
                <a:solidFill>
                  <a:srgbClr val="083F88"/>
                </a:solidFill>
              </a:rPr>
              <a:t>Double Te- </a:t>
            </a:r>
            <a:r>
              <a:rPr lang="fr-FR" sz="1600" dirty="0">
                <a:solidFill>
                  <a:srgbClr val="083F88"/>
                </a:solidFill>
              </a:rPr>
              <a:t>J</a:t>
            </a:r>
            <a:r>
              <a:rPr lang="fr-FR" sz="1600" dirty="0" smtClean="0">
                <a:solidFill>
                  <a:srgbClr val="083F88"/>
                </a:solidFill>
              </a:rPr>
              <a:t>unction</a:t>
            </a:r>
            <a:endParaRPr lang="fr-FR" sz="1600" dirty="0">
              <a:solidFill>
                <a:srgbClr val="083F88"/>
              </a:solidFill>
            </a:endParaRPr>
          </a:p>
        </p:txBody>
      </p:sp>
      <p:pic>
        <p:nvPicPr>
          <p:cNvPr id="38" name="Picture 2" descr="C:\Dplus\WDSA2014_Bari\image\L05_RE1000_projection_modified_5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36096" y="3573016"/>
            <a:ext cx="3241675" cy="2380891"/>
          </a:xfrm>
          <a:prstGeom prst="rect">
            <a:avLst/>
          </a:prstGeom>
          <a:noFill/>
        </p:spPr>
      </p:pic>
      <p:sp>
        <p:nvSpPr>
          <p:cNvPr id="39" name="ZoneTexte 38"/>
          <p:cNvSpPr txBox="1"/>
          <p:nvPr/>
        </p:nvSpPr>
        <p:spPr>
          <a:xfrm>
            <a:off x="5875583" y="5953907"/>
            <a:ext cx="2803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spc="10" dirty="0" err="1" smtClean="0">
                <a:solidFill>
                  <a:srgbClr val="083F88"/>
                </a:solidFill>
                <a:cs typeface="Arial" pitchFamily="34" charset="0"/>
              </a:rPr>
              <a:t>Kriging</a:t>
            </a:r>
            <a:r>
              <a:rPr lang="fr-FR" sz="1400" spc="10" dirty="0" smtClean="0">
                <a:solidFill>
                  <a:srgbClr val="083F88"/>
                </a:solidFill>
                <a:cs typeface="Arial" pitchFamily="34" charset="0"/>
              </a:rPr>
              <a:t> </a:t>
            </a:r>
            <a:r>
              <a:rPr lang="fr-FR" sz="1400" spc="10" dirty="0">
                <a:solidFill>
                  <a:srgbClr val="083F88"/>
                </a:solidFill>
                <a:cs typeface="Arial" pitchFamily="34" charset="0"/>
              </a:rPr>
              <a:t>interpolation </a:t>
            </a:r>
            <a:r>
              <a:rPr lang="fr-FR" sz="1400" spc="10" dirty="0" err="1">
                <a:solidFill>
                  <a:srgbClr val="083F88"/>
                </a:solidFill>
                <a:cs typeface="Arial" pitchFamily="34" charset="0"/>
              </a:rPr>
              <a:t>result</a:t>
            </a:r>
            <a:r>
              <a:rPr lang="fr-FR" sz="1400" spc="10" dirty="0">
                <a:solidFill>
                  <a:srgbClr val="083F88"/>
                </a:solidFill>
                <a:cs typeface="Arial" pitchFamily="34" charset="0"/>
              </a:rPr>
              <a:t> for the case </a:t>
            </a:r>
            <a:r>
              <a:rPr lang="en-GB" sz="1400" spc="10" dirty="0">
                <a:solidFill>
                  <a:srgbClr val="083F88"/>
                </a:solidFill>
                <a:cs typeface="Arial" pitchFamily="34" charset="0"/>
              </a:rPr>
              <a:t>distance = 5D and Reynolds = 1,000</a:t>
            </a:r>
            <a:endParaRPr lang="fr-FR" sz="1400" spc="10" dirty="0">
              <a:solidFill>
                <a:srgbClr val="083F88"/>
              </a:solidFill>
              <a:cs typeface="Arial" pitchFamily="34" charset="0"/>
            </a:endParaRPr>
          </a:p>
          <a:p>
            <a:endParaRPr lang="fr-FR" dirty="0"/>
          </a:p>
        </p:txBody>
      </p:sp>
      <p:pic>
        <p:nvPicPr>
          <p:cNvPr id="9" name="Picture 2" descr="C:\Users\bra\Pictures\T-Junction_Eddy_R005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11" y="4149080"/>
            <a:ext cx="3319149" cy="147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uppieren 7"/>
          <p:cNvGrpSpPr>
            <a:grpSpLocks/>
          </p:cNvGrpSpPr>
          <p:nvPr/>
        </p:nvGrpSpPr>
        <p:grpSpPr bwMode="auto">
          <a:xfrm>
            <a:off x="5230614" y="1340768"/>
            <a:ext cx="2221706" cy="2001325"/>
            <a:chOff x="5382586" y="2472530"/>
            <a:chExt cx="3206271" cy="3078162"/>
          </a:xfrm>
        </p:grpSpPr>
        <p:pic>
          <p:nvPicPr>
            <p:cNvPr id="11" name="Picture 2" descr="C:\Users\bra\Pictures\X-Junction_L0_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9968" y="2472530"/>
              <a:ext cx="3068638" cy="3078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Pfeil nach rechts 11"/>
            <p:cNvSpPr/>
            <p:nvPr/>
          </p:nvSpPr>
          <p:spPr>
            <a:xfrm flipH="1">
              <a:off x="7694306" y="3926107"/>
              <a:ext cx="715259" cy="141901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Pfeil nach rechts 12"/>
            <p:cNvSpPr/>
            <p:nvPr/>
          </p:nvSpPr>
          <p:spPr>
            <a:xfrm rot="5400000" flipH="1">
              <a:off x="6628240" y="4983422"/>
              <a:ext cx="714963" cy="143053"/>
            </a:xfrm>
            <a:prstGeom prst="rightArrow">
              <a:avLst/>
            </a:prstGeom>
            <a:solidFill>
              <a:srgbClr val="0000FF"/>
            </a:solidFill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Pfeil nach rechts 13"/>
            <p:cNvSpPr/>
            <p:nvPr/>
          </p:nvSpPr>
          <p:spPr>
            <a:xfrm rot="5400000" flipH="1">
              <a:off x="6633962" y="2851268"/>
              <a:ext cx="714963" cy="143051"/>
            </a:xfrm>
            <a:prstGeom prst="rightArrow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Pfeil nach rechts 14"/>
            <p:cNvSpPr/>
            <p:nvPr/>
          </p:nvSpPr>
          <p:spPr>
            <a:xfrm flipH="1">
              <a:off x="5598117" y="3922469"/>
              <a:ext cx="715260" cy="143720"/>
            </a:xfrm>
            <a:prstGeom prst="rightArrow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6" name="Grafik 16"/>
            <p:cNvPicPr>
              <a:picLocks/>
            </p:cNvPicPr>
            <p:nvPr>
              <p:custDataLst>
                <p:tags r:id="rId1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9699" y="3542337"/>
              <a:ext cx="93980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Grafik 17"/>
            <p:cNvPicPr>
              <a:picLocks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3757" y="5158957"/>
              <a:ext cx="105410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Grafik 18"/>
            <p:cNvPicPr>
              <a:picLocks/>
            </p:cNvPicPr>
            <p:nvPr>
              <p:custDataLst>
                <p:tags r:id="rId3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53757" y="2564775"/>
              <a:ext cx="143510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Grafik 19"/>
            <p:cNvPicPr>
              <a:picLocks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2586" y="3545448"/>
              <a:ext cx="1435100" cy="25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0000">
                      <a:alpha val="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Rechteck 1"/>
          <p:cNvSpPr/>
          <p:nvPr/>
        </p:nvSpPr>
        <p:spPr>
          <a:xfrm>
            <a:off x="1211647" y="5950059"/>
            <a:ext cx="21082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de-DE" sz="1800" dirty="0"/>
              <a:t>complete </a:t>
            </a:r>
            <a:r>
              <a:rPr lang="en-US" altLang="de-DE" sz="1800" dirty="0" smtClean="0"/>
              <a:t>mixing??</a:t>
            </a: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856959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re 14"/>
          <p:cNvSpPr>
            <a:spLocks noGrp="1"/>
          </p:cNvSpPr>
          <p:nvPr>
            <p:ph type="title"/>
          </p:nvPr>
        </p:nvSpPr>
        <p:spPr>
          <a:xfrm>
            <a:off x="467544" y="476672"/>
            <a:ext cx="7683500" cy="433388"/>
          </a:xfrm>
        </p:spPr>
        <p:txBody>
          <a:bodyPr/>
          <a:lstStyle/>
          <a:p>
            <a:pPr marL="457200" indent="-457200" eaLnBrk="1" hangingPunct="1">
              <a:buFont typeface="+mj-lt"/>
              <a:buAutoNum type="arabicPeriod" startAt="7"/>
              <a:defRPr/>
            </a:pPr>
            <a:r>
              <a:rPr lang="en-US" sz="2400" dirty="0"/>
              <a:t>Risk Analysis and social Impact Assessment</a:t>
            </a:r>
          </a:p>
        </p:txBody>
      </p:sp>
      <p:sp>
        <p:nvSpPr>
          <p:cNvPr id="22531" name="Textfeld 11"/>
          <p:cNvSpPr txBox="1">
            <a:spLocks noChangeArrowheads="1"/>
          </p:cNvSpPr>
          <p:nvPr/>
        </p:nvSpPr>
        <p:spPr bwMode="auto">
          <a:xfrm>
            <a:off x="396874" y="1124744"/>
            <a:ext cx="761206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 eaLnBrk="1" hangingPunct="1">
              <a:spcAft>
                <a:spcPts val="800"/>
              </a:spcAft>
              <a:buFont typeface="Arial" charset="0"/>
              <a:buChar char="•"/>
            </a:pPr>
            <a:r>
              <a:rPr lang="en-GB" sz="1800" dirty="0" smtClean="0">
                <a:solidFill>
                  <a:srgbClr val="083F88"/>
                </a:solidFill>
              </a:rPr>
              <a:t>Real impacts and perceived ones are performed for the three aspects of sustainability: </a:t>
            </a:r>
            <a:br>
              <a:rPr lang="en-GB" sz="1800" dirty="0" smtClean="0">
                <a:solidFill>
                  <a:srgbClr val="083F88"/>
                </a:solidFill>
              </a:rPr>
            </a:br>
            <a:r>
              <a:rPr lang="en-GB" sz="1800" dirty="0" smtClean="0">
                <a:solidFill>
                  <a:srgbClr val="083F88"/>
                </a:solidFill>
              </a:rPr>
              <a:t>	- environmental</a:t>
            </a:r>
            <a:br>
              <a:rPr lang="en-GB" sz="1800" dirty="0" smtClean="0">
                <a:solidFill>
                  <a:srgbClr val="083F88"/>
                </a:solidFill>
              </a:rPr>
            </a:br>
            <a:r>
              <a:rPr lang="en-GB" sz="1800" dirty="0" smtClean="0">
                <a:solidFill>
                  <a:srgbClr val="083F88"/>
                </a:solidFill>
              </a:rPr>
              <a:t>	- social</a:t>
            </a:r>
            <a:br>
              <a:rPr lang="en-GB" sz="1800" dirty="0" smtClean="0">
                <a:solidFill>
                  <a:srgbClr val="083F88"/>
                </a:solidFill>
              </a:rPr>
            </a:br>
            <a:r>
              <a:rPr lang="en-GB" sz="1800" dirty="0" smtClean="0">
                <a:solidFill>
                  <a:srgbClr val="083F88"/>
                </a:solidFill>
              </a:rPr>
              <a:t>	- economic, combined with technical innovation</a:t>
            </a:r>
            <a:endParaRPr lang="en-US" sz="1800" dirty="0" smtClean="0">
              <a:solidFill>
                <a:srgbClr val="083F88"/>
              </a:solidFill>
            </a:endParaRPr>
          </a:p>
        </p:txBody>
      </p:sp>
      <p:pic>
        <p:nvPicPr>
          <p:cNvPr id="22532" name="Picture 2" descr="C:\Users\bnd\Desktop\WP7 Risk Analysi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33776"/>
            <a:ext cx="6529536" cy="3651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9537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16538FC-D955-40B7-B3C2-8663D180D552}" type="slidenum">
              <a:rPr lang="de-DE" smtClean="0">
                <a:solidFill>
                  <a:srgbClr val="FFFFFF"/>
                </a:solidFill>
              </a:rPr>
              <a:pPr>
                <a:defRPr/>
              </a:pPr>
              <a:t>18</a:t>
            </a:fld>
            <a:endParaRPr lang="de-DE">
              <a:solidFill>
                <a:srgbClr val="FFFFFF"/>
              </a:solidFill>
            </a:endParaRPr>
          </a:p>
        </p:txBody>
      </p:sp>
      <p:sp>
        <p:nvSpPr>
          <p:cNvPr id="7" name="Textplatzhalter 1"/>
          <p:cNvSpPr txBox="1">
            <a:spLocks/>
          </p:cNvSpPr>
          <p:nvPr/>
        </p:nvSpPr>
        <p:spPr>
          <a:xfrm>
            <a:off x="958753" y="1916832"/>
            <a:ext cx="7683375" cy="3456384"/>
          </a:xfrm>
          <a:prstGeom prst="rect">
            <a:avLst/>
          </a:prstGeom>
        </p:spPr>
        <p:txBody>
          <a:bodyPr/>
          <a:lstStyle>
            <a:lvl1pPr marL="355600" indent="-355600" algn="l" defTabSz="900113" rtl="0" eaLnBrk="0" fontAlgn="base" hangingPunct="0">
              <a:lnSpc>
                <a:spcPts val="2800"/>
              </a:lnSpc>
              <a:spcBef>
                <a:spcPts val="17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20725" indent="-185738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2pPr>
            <a:lvl3pPr marL="1073150" indent="-173038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3pPr>
            <a:lvl4pPr marL="1431925" indent="-176213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4pPr>
            <a:lvl5pPr marL="1795463" indent="-184150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5pPr>
            <a:lvl6pPr marL="2252663" indent="-184150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6pPr>
            <a:lvl7pPr marL="2709863" indent="-184150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7pPr>
            <a:lvl8pPr marL="3167063" indent="-184150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8pPr>
            <a:lvl9pPr marL="3624263" indent="-184150" algn="l" defTabSz="900113" rtl="0" eaLnBrk="0" fontAlgn="base" hangingPunct="0">
              <a:lnSpc>
                <a:spcPts val="2800"/>
              </a:lnSpc>
              <a:spcBef>
                <a:spcPct val="10000"/>
              </a:spcBef>
              <a:spcAft>
                <a:spcPct val="0"/>
              </a:spcAft>
              <a:buClr>
                <a:schemeClr val="tx1"/>
              </a:buClr>
              <a:buChar char="-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rgbClr val="000000"/>
                </a:solidFill>
                <a:latin typeface="+mn-lt"/>
              </a:defRPr>
            </a:lvl9pPr>
          </a:lstStyle>
          <a:p>
            <a:pPr marL="0" indent="0" defTabSz="358775" eaLnBrk="1" hangingPunct="1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buNone/>
            </a:pPr>
            <a:r>
              <a:rPr lang="de-DE" sz="2000" dirty="0" smtClean="0">
                <a:solidFill>
                  <a:srgbClr val="4BB005"/>
                </a:solidFill>
                <a:latin typeface="Arial"/>
              </a:rPr>
              <a:t>1:	</a:t>
            </a:r>
            <a:r>
              <a:rPr lang="en-GB" sz="2000" dirty="0" smtClean="0">
                <a:solidFill>
                  <a:srgbClr val="3366CC"/>
                </a:solidFill>
              </a:rPr>
              <a:t> </a:t>
            </a:r>
            <a:r>
              <a:rPr lang="en-GB" sz="2000" dirty="0" err="1" smtClean="0">
                <a:solidFill>
                  <a:srgbClr val="111111"/>
                </a:solidFill>
              </a:rPr>
              <a:t>SMaRT</a:t>
            </a:r>
            <a:r>
              <a:rPr lang="en-GB" sz="2000" dirty="0">
                <a:solidFill>
                  <a:srgbClr val="111111"/>
                </a:solidFill>
              </a:rPr>
              <a:t>-</a:t>
            </a:r>
            <a:r>
              <a:rPr lang="en-GB" sz="2000" dirty="0" smtClean="0">
                <a:solidFill>
                  <a:srgbClr val="111111"/>
                </a:solidFill>
              </a:rPr>
              <a:t>Online </a:t>
            </a:r>
            <a:r>
              <a:rPr lang="en-GB" sz="2000" baseline="30000" dirty="0" smtClean="0">
                <a:solidFill>
                  <a:srgbClr val="111111"/>
                </a:solidFill>
              </a:rPr>
              <a:t>WDN</a:t>
            </a:r>
            <a:r>
              <a:rPr lang="en-GB" sz="2000" dirty="0" smtClean="0">
                <a:solidFill>
                  <a:srgbClr val="111111"/>
                </a:solidFill>
              </a:rPr>
              <a:t> </a:t>
            </a:r>
            <a:r>
              <a:rPr lang="fr-FR" sz="2000" dirty="0" smtClean="0">
                <a:solidFill>
                  <a:srgbClr val="111111"/>
                </a:solidFill>
              </a:rPr>
              <a:t>Perspective</a:t>
            </a:r>
            <a:r>
              <a:rPr lang="fr-FR" sz="2000" dirty="0" smtClean="0">
                <a:solidFill>
                  <a:srgbClr val="111111"/>
                </a:solidFill>
                <a:latin typeface="Arial"/>
              </a:rPr>
              <a:t>s</a:t>
            </a:r>
          </a:p>
          <a:p>
            <a:pPr defTabSz="358775" eaLnBrk="1" hangingPunct="1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</a:pPr>
            <a:endParaRPr lang="fr-FR" sz="2000" dirty="0" smtClean="0">
              <a:solidFill>
                <a:srgbClr val="111111"/>
              </a:solidFill>
              <a:latin typeface="Arial"/>
            </a:endParaRPr>
          </a:p>
          <a:p>
            <a:pPr marL="285750" indent="-285750" defTabSz="358775" eaLnBrk="1" hangingPunct="1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buFont typeface="Arial" panose="020B0604020202020204" pitchFamily="34" charset="0"/>
              <a:buChar char="•"/>
            </a:pPr>
            <a:r>
              <a:rPr lang="en-GB" sz="2000" dirty="0" smtClean="0">
                <a:solidFill>
                  <a:srgbClr val="0070C0"/>
                </a:solidFill>
              </a:rPr>
              <a:t> </a:t>
            </a:r>
            <a:r>
              <a:rPr lang="en-GB" sz="2000" dirty="0">
                <a:solidFill>
                  <a:srgbClr val="0070C0"/>
                </a:solidFill>
              </a:rPr>
              <a:t>water </a:t>
            </a:r>
            <a:r>
              <a:rPr lang="en-GB" sz="2000" dirty="0" smtClean="0">
                <a:solidFill>
                  <a:srgbClr val="0070C0"/>
                </a:solidFill>
              </a:rPr>
              <a:t>utilities need to find a cost effective way to </a:t>
            </a:r>
            <a:r>
              <a:rPr lang="en-US" sz="2000" dirty="0" smtClean="0">
                <a:solidFill>
                  <a:srgbClr val="0070C0"/>
                </a:solidFill>
              </a:rPr>
              <a:t>provide models with real </a:t>
            </a:r>
            <a:r>
              <a:rPr lang="en-US" sz="2000" dirty="0">
                <a:solidFill>
                  <a:srgbClr val="0070C0"/>
                </a:solidFill>
              </a:rPr>
              <a:t>time </a:t>
            </a:r>
            <a:r>
              <a:rPr lang="en-US" sz="2000" dirty="0" smtClean="0">
                <a:solidFill>
                  <a:srgbClr val="0070C0"/>
                </a:solidFill>
              </a:rPr>
              <a:t>information </a:t>
            </a: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defRPr/>
            </a:pPr>
            <a:endParaRPr lang="en-US" sz="2000" dirty="0" smtClean="0">
              <a:solidFill>
                <a:srgbClr val="0070C0"/>
              </a:solidFill>
            </a:endParaRP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defRPr/>
            </a:pPr>
            <a:endParaRPr lang="en-US" sz="2000" dirty="0" smtClean="0">
              <a:solidFill>
                <a:srgbClr val="0070C0"/>
              </a:solidFill>
            </a:endParaRPr>
          </a:p>
          <a:p>
            <a:pPr marL="0" indent="0" defTabSz="358775" eaLnBrk="1" hangingPunct="1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buNone/>
            </a:pPr>
            <a:r>
              <a:rPr lang="de-DE" sz="2000" dirty="0" smtClean="0">
                <a:solidFill>
                  <a:srgbClr val="4BB005"/>
                </a:solidFill>
                <a:latin typeface="Arial"/>
              </a:rPr>
              <a:t>2:	</a:t>
            </a:r>
            <a:r>
              <a:rPr lang="en-GB" sz="2000" dirty="0" smtClean="0">
                <a:solidFill>
                  <a:srgbClr val="3366CC"/>
                </a:solidFill>
              </a:rPr>
              <a:t> </a:t>
            </a:r>
            <a:r>
              <a:rPr lang="en-GB" sz="2000" dirty="0" smtClean="0">
                <a:solidFill>
                  <a:srgbClr val="111111"/>
                </a:solidFill>
              </a:rPr>
              <a:t>F</a:t>
            </a:r>
            <a:r>
              <a:rPr lang="de-DE" sz="2000" dirty="0" err="1" smtClean="0">
                <a:solidFill>
                  <a:srgbClr val="111111"/>
                </a:solidFill>
              </a:rPr>
              <a:t>urther</a:t>
            </a:r>
            <a:r>
              <a:rPr lang="de-DE" sz="2000" dirty="0" smtClean="0">
                <a:solidFill>
                  <a:srgbClr val="111111"/>
                </a:solidFill>
              </a:rPr>
              <a:t> </a:t>
            </a:r>
            <a:r>
              <a:rPr lang="de-DE" sz="2000" dirty="0" err="1" smtClean="0">
                <a:solidFill>
                  <a:srgbClr val="111111"/>
                </a:solidFill>
              </a:rPr>
              <a:t>research</a:t>
            </a:r>
            <a:r>
              <a:rPr lang="de-DE" sz="2000" dirty="0" smtClean="0">
                <a:solidFill>
                  <a:srgbClr val="111111"/>
                </a:solidFill>
              </a:rPr>
              <a:t> Work</a:t>
            </a:r>
          </a:p>
          <a:p>
            <a:pPr defTabSz="358775" eaLnBrk="1" hangingPunct="1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</a:pPr>
            <a:endParaRPr lang="en-US" sz="2000" dirty="0" smtClean="0">
              <a:solidFill>
                <a:srgbClr val="111111"/>
              </a:solidFill>
            </a:endParaRPr>
          </a:p>
          <a:p>
            <a:pPr marL="285750" indent="-285750" defTabSz="358775" eaLnBrk="1" hangingPunct="1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</a:rPr>
              <a:t>Improving the resilience of network system…</a:t>
            </a:r>
            <a:endParaRPr lang="de-DE" sz="2000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8" name="Titre 14"/>
          <p:cNvSpPr txBox="1">
            <a:spLocks/>
          </p:cNvSpPr>
          <p:nvPr/>
        </p:nvSpPr>
        <p:spPr>
          <a:xfrm>
            <a:off x="539552" y="1124744"/>
            <a:ext cx="8310563" cy="4333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fr-FR" sz="2800" kern="1200" spc="10" baseline="0">
                <a:solidFill>
                  <a:schemeClr val="tx1"/>
                </a:solidFill>
                <a:latin typeface="Arial" pitchFamily="34" charset="0"/>
                <a:ea typeface="ＭＳ Ｐゴシック" charset="0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9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0" defTabSz="358775">
              <a:lnSpc>
                <a:spcPts val="2163"/>
              </a:lnSpc>
              <a:buClr>
                <a:srgbClr val="4BB005"/>
              </a:buClr>
            </a:pPr>
            <a:r>
              <a:rPr lang="en-US" sz="2400" dirty="0" smtClean="0">
                <a:solidFill>
                  <a:srgbClr val="0070C0"/>
                </a:solidFill>
                <a:ea typeface="+mn-ea"/>
              </a:rPr>
              <a:t>How to move on…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0610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362200"/>
            <a:ext cx="9144000" cy="228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5400" dirty="0" err="1">
                <a:solidFill>
                  <a:srgbClr val="004C7A"/>
                </a:solidFill>
                <a:latin typeface="Calibri" pitchFamily="34" charset="0"/>
              </a:rPr>
              <a:t>Thank</a:t>
            </a:r>
            <a:r>
              <a:rPr lang="fr-FR" sz="5400" dirty="0">
                <a:solidFill>
                  <a:srgbClr val="004C7A"/>
                </a:solidFill>
                <a:latin typeface="Calibri" pitchFamily="34" charset="0"/>
              </a:rPr>
              <a:t> </a:t>
            </a:r>
            <a:r>
              <a:rPr lang="fr-FR" sz="5400" dirty="0" err="1">
                <a:solidFill>
                  <a:srgbClr val="004C7A"/>
                </a:solidFill>
                <a:latin typeface="Calibri" pitchFamily="34" charset="0"/>
              </a:rPr>
              <a:t>you</a:t>
            </a:r>
            <a:r>
              <a:rPr lang="fr-FR" sz="5400" dirty="0">
                <a:solidFill>
                  <a:srgbClr val="004C7A"/>
                </a:solidFill>
                <a:latin typeface="Calibri" pitchFamily="34" charset="0"/>
              </a:rPr>
              <a:t> for </a:t>
            </a:r>
            <a:r>
              <a:rPr lang="fr-FR" sz="5400" dirty="0" err="1">
                <a:solidFill>
                  <a:srgbClr val="004C7A"/>
                </a:solidFill>
                <a:latin typeface="Calibri" pitchFamily="34" charset="0"/>
              </a:rPr>
              <a:t>your</a:t>
            </a:r>
            <a:r>
              <a:rPr lang="fr-FR" sz="5400" dirty="0">
                <a:solidFill>
                  <a:srgbClr val="004C7A"/>
                </a:solidFill>
                <a:latin typeface="Calibri" pitchFamily="34" charset="0"/>
              </a:rPr>
              <a:t> attention</a:t>
            </a:r>
          </a:p>
          <a:p>
            <a:pPr algn="ctr"/>
            <a:r>
              <a:rPr lang="fr-FR" sz="5400" dirty="0" err="1">
                <a:solidFill>
                  <a:srgbClr val="004C7A"/>
                </a:solidFill>
                <a:latin typeface="Calibri" pitchFamily="34" charset="0"/>
              </a:rPr>
              <a:t>Any</a:t>
            </a:r>
            <a:r>
              <a:rPr lang="fr-FR" sz="5400" dirty="0">
                <a:solidFill>
                  <a:srgbClr val="004C7A"/>
                </a:solidFill>
                <a:latin typeface="Calibri" pitchFamily="34" charset="0"/>
              </a:rPr>
              <a:t> questions</a:t>
            </a:r>
            <a:r>
              <a:rPr lang="fr-FR" sz="5400" i="1" dirty="0" smtClean="0">
                <a:solidFill>
                  <a:srgbClr val="004C7A"/>
                </a:solidFill>
                <a:latin typeface="Calibri" pitchFamily="34" charset="0"/>
              </a:rPr>
              <a:t>?</a:t>
            </a:r>
          </a:p>
          <a:p>
            <a:pPr algn="ctr"/>
            <a:endParaRPr lang="fr-FR" sz="1050" i="1" dirty="0" smtClean="0">
              <a:solidFill>
                <a:srgbClr val="004C7A"/>
              </a:solidFill>
              <a:latin typeface="Calibri" pitchFamily="34" charset="0"/>
            </a:endParaRPr>
          </a:p>
          <a:p>
            <a:pPr algn="ctr"/>
            <a:r>
              <a:rPr lang="fr-FR" sz="2400" i="1" dirty="0" err="1" smtClean="0">
                <a:solidFill>
                  <a:srgbClr val="004C7A"/>
                </a:solidFill>
                <a:latin typeface="Calibri" pitchFamily="34" charset="0"/>
              </a:rPr>
              <a:t>www.smart-onlinewdn.eu</a:t>
            </a:r>
            <a:endParaRPr lang="fr-FR" sz="2400" i="1" dirty="0">
              <a:solidFill>
                <a:srgbClr val="004C7A"/>
              </a:solidFill>
              <a:latin typeface="Calibri" pitchFamily="34" charset="0"/>
            </a:endParaRPr>
          </a:p>
        </p:txBody>
      </p:sp>
      <p:pic>
        <p:nvPicPr>
          <p:cNvPr id="8" name="Picture 15" descr="SMaRT_header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0" b="64220"/>
          <a:stretch>
            <a:fillRect/>
          </a:stretch>
        </p:blipFill>
        <p:spPr bwMode="auto">
          <a:xfrm>
            <a:off x="2627784" y="1628800"/>
            <a:ext cx="3365500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1"/>
          <p:cNvSpPr txBox="1">
            <a:spLocks noChangeArrowheads="1"/>
          </p:cNvSpPr>
          <p:nvPr/>
        </p:nvSpPr>
        <p:spPr bwMode="auto">
          <a:xfrm>
            <a:off x="2830177" y="4869160"/>
            <a:ext cx="40046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fr-FR" sz="2000" b="1" dirty="0" smtClean="0">
                <a:hlinkClick r:id="rId3"/>
              </a:rPr>
              <a:t>Fereshte.Sedehizade@bwb.de</a:t>
            </a:r>
            <a:r>
              <a:rPr lang="fr-FR" sz="2000" b="1" dirty="0" smtClean="0"/>
              <a:t> </a:t>
            </a:r>
            <a:r>
              <a:rPr lang="fr-FR" sz="1800" dirty="0" smtClean="0"/>
              <a:t> </a:t>
            </a:r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814379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16538FC-D955-40B7-B3C2-8663D180D552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683568" y="1484784"/>
            <a:ext cx="6912768" cy="3251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49263">
              <a:lnSpc>
                <a:spcPct val="150000"/>
              </a:lnSpc>
            </a:pPr>
            <a:endParaRPr lang="de-DE" sz="2400" dirty="0" smtClean="0">
              <a:solidFill>
                <a:srgbClr val="0060A1"/>
              </a:solidFill>
              <a:latin typeface="Arial" charset="0"/>
            </a:endParaRPr>
          </a:p>
          <a:p>
            <a:pPr marL="457200" lvl="0" indent="-457200" defTabSz="449263">
              <a:lnSpc>
                <a:spcPct val="150000"/>
              </a:lnSpc>
              <a:buFont typeface="+mj-lt"/>
              <a:buAutoNum type="arabicPeriod"/>
            </a:pPr>
            <a:r>
              <a:rPr lang="de-DE" sz="2800" dirty="0" err="1" smtClean="0">
                <a:solidFill>
                  <a:srgbClr val="0060A1"/>
                </a:solidFill>
                <a:latin typeface="Arial" charset="0"/>
              </a:rPr>
              <a:t>Why</a:t>
            </a:r>
            <a:r>
              <a:rPr lang="de-DE" sz="28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is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this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project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of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importance</a:t>
            </a:r>
            <a:endParaRPr lang="de-DE" sz="2000" dirty="0" smtClean="0">
              <a:solidFill>
                <a:srgbClr val="0060A1"/>
              </a:solidFill>
              <a:latin typeface="Arial" charset="0"/>
            </a:endParaRPr>
          </a:p>
          <a:p>
            <a:pPr marL="457200" lvl="0" indent="-457200" defTabSz="449263">
              <a:lnSpc>
                <a:spcPct val="150000"/>
              </a:lnSpc>
              <a:buFont typeface="+mj-lt"/>
              <a:buAutoNum type="arabicPeriod"/>
            </a:pPr>
            <a:r>
              <a:rPr lang="de-DE" sz="2800" dirty="0" err="1" smtClean="0">
                <a:solidFill>
                  <a:srgbClr val="0060A1"/>
                </a:solidFill>
                <a:latin typeface="Arial" charset="0"/>
              </a:rPr>
              <a:t>What</a:t>
            </a:r>
            <a:r>
              <a:rPr lang="de-DE" sz="28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are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the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goals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and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the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results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endParaRPr lang="de-DE" sz="1800" dirty="0" smtClean="0">
              <a:solidFill>
                <a:srgbClr val="0060A1"/>
              </a:solidFill>
              <a:latin typeface="Arial" charset="0"/>
            </a:endParaRPr>
          </a:p>
          <a:p>
            <a:pPr marL="457200" lvl="0" indent="-457200" defTabSz="449263">
              <a:lnSpc>
                <a:spcPct val="150000"/>
              </a:lnSpc>
              <a:buFont typeface="+mj-lt"/>
              <a:buAutoNum type="arabicPeriod"/>
            </a:pPr>
            <a:r>
              <a:rPr lang="de-DE" sz="2800" dirty="0" err="1" smtClean="0">
                <a:solidFill>
                  <a:srgbClr val="0060A1"/>
                </a:solidFill>
                <a:latin typeface="Arial" charset="0"/>
              </a:rPr>
              <a:t>How</a:t>
            </a:r>
            <a:r>
              <a:rPr lang="de-DE" sz="18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to</a:t>
            </a:r>
            <a:r>
              <a:rPr lang="de-DE" sz="2000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move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sz="2000" dirty="0" err="1" smtClean="0">
                <a:solidFill>
                  <a:srgbClr val="0060A1"/>
                </a:solidFill>
                <a:latin typeface="Arial" charset="0"/>
              </a:rPr>
              <a:t>forward</a:t>
            </a:r>
            <a:r>
              <a:rPr lang="de-DE" sz="2000" dirty="0" smtClean="0">
                <a:solidFill>
                  <a:srgbClr val="0060A1"/>
                </a:solidFill>
                <a:latin typeface="Arial" charset="0"/>
              </a:rPr>
              <a:t>…</a:t>
            </a:r>
          </a:p>
          <a:p>
            <a:pPr marL="457200" lvl="0" indent="-457200" defTabSz="449263">
              <a:lnSpc>
                <a:spcPct val="103000"/>
              </a:lnSpc>
              <a:buFont typeface="+mj-lt"/>
              <a:buAutoNum type="arabicPeriod"/>
            </a:pPr>
            <a:endParaRPr lang="de-DE" sz="1800" dirty="0" smtClean="0">
              <a:solidFill>
                <a:srgbClr val="0060A1"/>
              </a:solidFill>
              <a:latin typeface="Arial" charset="0"/>
            </a:endParaRPr>
          </a:p>
          <a:p>
            <a:pPr marL="457200" lvl="0" indent="-457200" defTabSz="449263">
              <a:lnSpc>
                <a:spcPct val="103000"/>
              </a:lnSpc>
              <a:buFont typeface="+mj-lt"/>
              <a:buAutoNum type="arabicPeriod"/>
            </a:pPr>
            <a:endParaRPr lang="de-DE" sz="2400" dirty="0">
              <a:solidFill>
                <a:srgbClr val="0060A1"/>
              </a:solidFill>
              <a:latin typeface="Arial" charset="0"/>
            </a:endParaRPr>
          </a:p>
        </p:txBody>
      </p:sp>
      <p:pic>
        <p:nvPicPr>
          <p:cNvPr id="5" name="Picture 15" descr="SMaRT_header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80" b="64220"/>
          <a:stretch>
            <a:fillRect/>
          </a:stretch>
        </p:blipFill>
        <p:spPr bwMode="auto">
          <a:xfrm>
            <a:off x="827584" y="1124745"/>
            <a:ext cx="3820802" cy="643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6924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/>
          <p:nvPr/>
        </p:nvGrpSpPr>
        <p:grpSpPr>
          <a:xfrm>
            <a:off x="287676" y="384312"/>
            <a:ext cx="8303783" cy="5091814"/>
            <a:chOff x="761999" y="384312"/>
            <a:chExt cx="7829460" cy="4636019"/>
          </a:xfrm>
        </p:grpSpPr>
        <p:pic>
          <p:nvPicPr>
            <p:cNvPr id="6" name="Inhaltsplatzhalter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999" y="641884"/>
              <a:ext cx="7793909" cy="4378447"/>
            </a:xfrm>
            <a:prstGeom prst="rect">
              <a:avLst/>
            </a:prstGeom>
          </p:spPr>
        </p:pic>
        <p:cxnSp>
          <p:nvCxnSpPr>
            <p:cNvPr id="7" name="Gerade Verbindung mit Pfeil 6"/>
            <p:cNvCxnSpPr/>
            <p:nvPr/>
          </p:nvCxnSpPr>
          <p:spPr>
            <a:xfrm flipV="1">
              <a:off x="4378582" y="1384834"/>
              <a:ext cx="0" cy="419100"/>
            </a:xfrm>
            <a:prstGeom prst="straightConnector1">
              <a:avLst/>
            </a:prstGeom>
            <a:ln w="57150">
              <a:solidFill>
                <a:schemeClr val="tx2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hteck 7"/>
            <p:cNvSpPr/>
            <p:nvPr/>
          </p:nvSpPr>
          <p:spPr>
            <a:xfrm>
              <a:off x="3146501" y="1422130"/>
              <a:ext cx="1097606" cy="3362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dirty="0" smtClean="0">
                  <a:solidFill>
                    <a:srgbClr val="083F88"/>
                  </a:solidFill>
                </a:rPr>
                <a:t> </a:t>
              </a:r>
              <a:r>
                <a:rPr lang="en-GB" sz="1800" b="1" dirty="0" smtClean="0">
                  <a:solidFill>
                    <a:srgbClr val="083F88"/>
                  </a:solidFill>
                </a:rPr>
                <a:t>5.4 m³/h</a:t>
              </a:r>
              <a:r>
                <a:rPr lang="en-GB" sz="1800" dirty="0" smtClean="0">
                  <a:solidFill>
                    <a:srgbClr val="083F88"/>
                  </a:solidFill>
                </a:rPr>
                <a:t> </a:t>
              </a:r>
              <a:endParaRPr lang="en-GB" sz="1800" dirty="0">
                <a:solidFill>
                  <a:srgbClr val="083F88"/>
                </a:solidFill>
              </a:endParaRPr>
            </a:p>
          </p:txBody>
        </p:sp>
        <p:sp>
          <p:nvSpPr>
            <p:cNvPr id="9" name="Rechteck 8"/>
            <p:cNvSpPr/>
            <p:nvPr/>
          </p:nvSpPr>
          <p:spPr>
            <a:xfrm>
              <a:off x="7664227" y="384312"/>
              <a:ext cx="92723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mtClean="0">
                  <a:solidFill>
                    <a:srgbClr val="083F88"/>
                  </a:solidFill>
                </a:rPr>
                <a:t> </a:t>
              </a:r>
              <a:r>
                <a:rPr lang="en-GB" sz="1400" b="1" smtClean="0">
                  <a:solidFill>
                    <a:srgbClr val="083F88"/>
                  </a:solidFill>
                </a:rPr>
                <a:t>5.4 m³/h</a:t>
              </a:r>
              <a:r>
                <a:rPr lang="en-GB" sz="1400" smtClean="0">
                  <a:solidFill>
                    <a:srgbClr val="083F88"/>
                  </a:solidFill>
                </a:rPr>
                <a:t> </a:t>
              </a:r>
              <a:endParaRPr lang="en-GB" sz="1400">
                <a:solidFill>
                  <a:srgbClr val="083F88"/>
                </a:solidFill>
              </a:endParaRPr>
            </a:p>
          </p:txBody>
        </p:sp>
        <p:sp>
          <p:nvSpPr>
            <p:cNvPr id="10" name="Rechteck 9"/>
            <p:cNvSpPr/>
            <p:nvPr/>
          </p:nvSpPr>
          <p:spPr>
            <a:xfrm>
              <a:off x="6743700" y="1022021"/>
              <a:ext cx="15430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mtClean="0">
                  <a:solidFill>
                    <a:srgbClr val="083F88"/>
                  </a:solidFill>
                </a:rPr>
                <a:t> </a:t>
              </a:r>
              <a:r>
                <a:rPr lang="en-GB" sz="1400" b="1" smtClean="0">
                  <a:solidFill>
                    <a:srgbClr val="FF0000"/>
                  </a:solidFill>
                </a:rPr>
                <a:t>Inject: 70 L/h</a:t>
              </a:r>
            </a:p>
            <a:p>
              <a:r>
                <a:rPr lang="en-GB" sz="1400" b="1" smtClean="0">
                  <a:solidFill>
                    <a:srgbClr val="FF0000"/>
                  </a:solidFill>
                </a:rPr>
                <a:t>Conc. 280 g/L</a:t>
              </a:r>
              <a:endParaRPr lang="en-GB" sz="1400">
                <a:solidFill>
                  <a:srgbClr val="FF0000"/>
                </a:solidFill>
              </a:endParaRPr>
            </a:p>
          </p:txBody>
        </p:sp>
      </p:grpSp>
      <p:sp>
        <p:nvSpPr>
          <p:cNvPr id="11" name="Rechteck 10"/>
          <p:cNvSpPr/>
          <p:nvPr/>
        </p:nvSpPr>
        <p:spPr>
          <a:xfrm>
            <a:off x="5010337" y="2239088"/>
            <a:ext cx="1364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mtClean="0">
                <a:solidFill>
                  <a:srgbClr val="083F88"/>
                </a:solidFill>
              </a:rPr>
              <a:t> </a:t>
            </a:r>
            <a:r>
              <a:rPr lang="en-GB" sz="1400" b="1" smtClean="0">
                <a:solidFill>
                  <a:srgbClr val="083F88"/>
                </a:solidFill>
              </a:rPr>
              <a:t>out flow data</a:t>
            </a:r>
            <a:endParaRPr lang="en-GB" sz="1400" smtClean="0">
              <a:solidFill>
                <a:srgbClr val="083F88"/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524573" y="776729"/>
            <a:ext cx="3709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solidFill>
                  <a:srgbClr val="083F88"/>
                </a:solidFill>
              </a:rPr>
              <a:t>Reynolds number: 10,000</a:t>
            </a:r>
            <a:endParaRPr lang="en-GB" sz="2400" dirty="0">
              <a:solidFill>
                <a:srgbClr val="083F88"/>
              </a:solidFill>
            </a:endParaRP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568136"/>
              </p:ext>
            </p:extLst>
          </p:nvPr>
        </p:nvGraphicFramePr>
        <p:xfrm>
          <a:off x="2911038" y="5566037"/>
          <a:ext cx="5537637" cy="886135"/>
        </p:xfrm>
        <a:graphic>
          <a:graphicData uri="http://schemas.openxmlformats.org/drawingml/2006/table">
            <a:tbl>
              <a:tblPr/>
              <a:tblGrid>
                <a:gridCol w="691018"/>
                <a:gridCol w="483025"/>
                <a:gridCol w="438975"/>
                <a:gridCol w="449950"/>
                <a:gridCol w="632304"/>
                <a:gridCol w="691386"/>
                <a:gridCol w="1031592"/>
                <a:gridCol w="1119387"/>
              </a:tblGrid>
              <a:tr h="347458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njection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S3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S2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Velocity</a:t>
                      </a:r>
                      <a:r>
                        <a:rPr lang="de-DE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[m/s]</a:t>
                      </a:r>
                      <a:endParaRPr lang="de-DE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Distance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calc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./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measur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</a:t>
                      </a:r>
                      <a:r>
                        <a:rPr lang="de-DE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travel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time [min]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max. </a:t>
                      </a:r>
                      <a:r>
                        <a:rPr lang="de-DE" sz="9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concentration</a:t>
                      </a:r>
                      <a:r>
                        <a:rPr lang="de-DE" sz="9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[g/l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E6F1"/>
                    </a:solidFill>
                  </a:tcPr>
                </a:tc>
              </a:tr>
              <a:tr h="179559"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12:28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12:37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0.095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7.37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               3.09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59"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12:28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13:51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0.095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84.56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/83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3.00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559"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12:28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13:00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0.095</a:t>
                      </a:r>
                      <a:endParaRPr lang="de-DE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482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33.51</a:t>
                      </a:r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/32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2.78</a:t>
                      </a:r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Textfeld 13"/>
          <p:cNvSpPr txBox="1"/>
          <p:nvPr/>
        </p:nvSpPr>
        <p:spPr>
          <a:xfrm>
            <a:off x="7512032" y="2987660"/>
            <a:ext cx="467007" cy="36933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GB" sz="1800" dirty="0" smtClean="0"/>
              <a:t>S1</a:t>
            </a:r>
            <a:endParaRPr lang="en-GB" sz="1800" dirty="0"/>
          </a:p>
        </p:txBody>
      </p:sp>
      <p:sp>
        <p:nvSpPr>
          <p:cNvPr id="15" name="Textfeld 14"/>
          <p:cNvSpPr txBox="1"/>
          <p:nvPr/>
        </p:nvSpPr>
        <p:spPr>
          <a:xfrm>
            <a:off x="4032985" y="5106794"/>
            <a:ext cx="467007" cy="369332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GB" sz="1800" b="1" dirty="0" smtClean="0"/>
              <a:t>S3</a:t>
            </a:r>
            <a:endParaRPr lang="en-GB" sz="1800" b="1" dirty="0"/>
          </a:p>
        </p:txBody>
      </p:sp>
      <p:sp>
        <p:nvSpPr>
          <p:cNvPr id="16" name="Textfeld 15"/>
          <p:cNvSpPr txBox="1"/>
          <p:nvPr/>
        </p:nvSpPr>
        <p:spPr>
          <a:xfrm>
            <a:off x="4252972" y="1528687"/>
            <a:ext cx="50727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S2</a:t>
            </a:r>
            <a:endParaRPr lang="en-GB" sz="1800" b="1" dirty="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886" y="2185001"/>
            <a:ext cx="5470943" cy="254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Rechteck 17"/>
          <p:cNvSpPr/>
          <p:nvPr/>
        </p:nvSpPr>
        <p:spPr>
          <a:xfrm>
            <a:off x="3974368" y="2705100"/>
            <a:ext cx="4315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en-GB" sz="1000" dirty="0" smtClean="0">
                <a:solidFill>
                  <a:srgbClr val="000000"/>
                </a:solidFill>
                <a:latin typeface="Arial"/>
              </a:rPr>
              <a:t>2.78</a:t>
            </a:r>
            <a:endParaRPr lang="en-GB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300005" y="2685830"/>
            <a:ext cx="4315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"/>
            <a:r>
              <a:rPr lang="en-GB" sz="1000" dirty="0" smtClean="0">
                <a:solidFill>
                  <a:srgbClr val="000000"/>
                </a:solidFill>
                <a:latin typeface="Arial"/>
              </a:rPr>
              <a:t>3.09</a:t>
            </a:r>
            <a:endParaRPr lang="en-GB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2911039" y="2705100"/>
            <a:ext cx="43152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b"/>
            <a:r>
              <a:rPr lang="en-GB" sz="1000" dirty="0" smtClean="0">
                <a:solidFill>
                  <a:srgbClr val="000000"/>
                </a:solidFill>
                <a:latin typeface="Arial"/>
              </a:rPr>
              <a:t>3.00</a:t>
            </a:r>
            <a:endParaRPr lang="en-GB" sz="10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Freihandform 20"/>
          <p:cNvSpPr/>
          <p:nvPr/>
        </p:nvSpPr>
        <p:spPr>
          <a:xfrm>
            <a:off x="1836720" y="2685830"/>
            <a:ext cx="361950" cy="1657350"/>
          </a:xfrm>
          <a:custGeom>
            <a:avLst/>
            <a:gdLst>
              <a:gd name="connsiteX0" fmla="*/ 0 w 361950"/>
              <a:gd name="connsiteY0" fmla="*/ 0 h 1657350"/>
              <a:gd name="connsiteX1" fmla="*/ 342900 w 361950"/>
              <a:gd name="connsiteY1" fmla="*/ 0 h 1657350"/>
              <a:gd name="connsiteX2" fmla="*/ 361950 w 361950"/>
              <a:gd name="connsiteY2" fmla="*/ 1657350 h 1657350"/>
              <a:gd name="connsiteX3" fmla="*/ 0 w 361950"/>
              <a:gd name="connsiteY3" fmla="*/ 1657350 h 1657350"/>
              <a:gd name="connsiteX4" fmla="*/ 0 w 361950"/>
              <a:gd name="connsiteY4" fmla="*/ 0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1950" h="1657350">
                <a:moveTo>
                  <a:pt x="0" y="0"/>
                </a:moveTo>
                <a:lnTo>
                  <a:pt x="342900" y="0"/>
                </a:lnTo>
                <a:lnTo>
                  <a:pt x="361950" y="1657350"/>
                </a:lnTo>
                <a:lnTo>
                  <a:pt x="0" y="1657350"/>
                </a:lnTo>
                <a:lnTo>
                  <a:pt x="0" y="0"/>
                </a:lnTo>
                <a:close/>
              </a:path>
            </a:pathLst>
          </a:custGeom>
          <a:solidFill>
            <a:srgbClr val="FF2F2F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Freihandform 21"/>
          <p:cNvSpPr/>
          <p:nvPr/>
        </p:nvSpPr>
        <p:spPr>
          <a:xfrm>
            <a:off x="3790526" y="3094980"/>
            <a:ext cx="1276350" cy="1206250"/>
          </a:xfrm>
          <a:custGeom>
            <a:avLst/>
            <a:gdLst>
              <a:gd name="connsiteX0" fmla="*/ 0 w 1276350"/>
              <a:gd name="connsiteY0" fmla="*/ 1266825 h 1276350"/>
              <a:gd name="connsiteX1" fmla="*/ 76200 w 1276350"/>
              <a:gd name="connsiteY1" fmla="*/ 1200150 h 1276350"/>
              <a:gd name="connsiteX2" fmla="*/ 257175 w 1276350"/>
              <a:gd name="connsiteY2" fmla="*/ 180975 h 1276350"/>
              <a:gd name="connsiteX3" fmla="*/ 333375 w 1276350"/>
              <a:gd name="connsiteY3" fmla="*/ 0 h 1276350"/>
              <a:gd name="connsiteX4" fmla="*/ 390525 w 1276350"/>
              <a:gd name="connsiteY4" fmla="*/ 95250 h 1276350"/>
              <a:gd name="connsiteX5" fmla="*/ 485775 w 1276350"/>
              <a:gd name="connsiteY5" fmla="*/ 676275 h 1276350"/>
              <a:gd name="connsiteX6" fmla="*/ 619125 w 1276350"/>
              <a:gd name="connsiteY6" fmla="*/ 981075 h 1276350"/>
              <a:gd name="connsiteX7" fmla="*/ 923925 w 1276350"/>
              <a:gd name="connsiteY7" fmla="*/ 1209675 h 1276350"/>
              <a:gd name="connsiteX8" fmla="*/ 1276350 w 1276350"/>
              <a:gd name="connsiteY8" fmla="*/ 1276350 h 1276350"/>
              <a:gd name="connsiteX9" fmla="*/ 0 w 1276350"/>
              <a:gd name="connsiteY9" fmla="*/ 1266825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6350" h="1276350">
                <a:moveTo>
                  <a:pt x="0" y="1266825"/>
                </a:moveTo>
                <a:lnTo>
                  <a:pt x="76200" y="1200150"/>
                </a:lnTo>
                <a:lnTo>
                  <a:pt x="257175" y="180975"/>
                </a:lnTo>
                <a:lnTo>
                  <a:pt x="333375" y="0"/>
                </a:lnTo>
                <a:lnTo>
                  <a:pt x="390525" y="95250"/>
                </a:lnTo>
                <a:lnTo>
                  <a:pt x="485775" y="676275"/>
                </a:lnTo>
                <a:lnTo>
                  <a:pt x="619125" y="981075"/>
                </a:lnTo>
                <a:lnTo>
                  <a:pt x="923925" y="1209675"/>
                </a:lnTo>
                <a:lnTo>
                  <a:pt x="1276350" y="1276350"/>
                </a:lnTo>
                <a:lnTo>
                  <a:pt x="0" y="1266825"/>
                </a:lnTo>
                <a:close/>
              </a:path>
            </a:pathLst>
          </a:custGeom>
          <a:solidFill>
            <a:srgbClr val="FEC6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hteck 22"/>
          <p:cNvSpPr/>
          <p:nvPr/>
        </p:nvSpPr>
        <p:spPr>
          <a:xfrm>
            <a:off x="5522164" y="2159198"/>
            <a:ext cx="170599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400" b="1" smtClean="0">
                <a:solidFill>
                  <a:srgbClr val="083F88"/>
                </a:solidFill>
              </a:rPr>
              <a:t>Adsorption ~ 16%</a:t>
            </a:r>
            <a:endParaRPr lang="en-GB" sz="1400" smtClean="0">
              <a:solidFill>
                <a:srgbClr val="083F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867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2" grpId="0" animBg="1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 defTabSz="358775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</a:pPr>
            <a:r>
              <a:rPr lang="en-US" kern="0" dirty="0" smtClean="0">
                <a:solidFill>
                  <a:srgbClr val="4BB005"/>
                </a:solidFill>
              </a:rPr>
              <a:t>1: </a:t>
            </a:r>
            <a:r>
              <a:rPr lang="en-US" kern="0" dirty="0">
                <a:solidFill>
                  <a:srgbClr val="4BB005"/>
                </a:solidFill>
              </a:rPr>
              <a:t>	</a:t>
            </a:r>
            <a:r>
              <a:rPr lang="en-US" dirty="0" smtClean="0"/>
              <a:t>Optimal </a:t>
            </a:r>
            <a:r>
              <a:rPr lang="en-US" dirty="0"/>
              <a:t>sensor placement</a:t>
            </a: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Clr>
                <a:srgbClr val="4BB005"/>
              </a:buClr>
              <a:buFont typeface="Arial" pitchFamily="34" charset="0"/>
              <a:buChar char="•"/>
              <a:defRPr/>
            </a:pPr>
            <a:r>
              <a:rPr lang="en-US" sz="1800" dirty="0"/>
              <a:t> </a:t>
            </a:r>
            <a:r>
              <a:rPr lang="en-US" sz="1800" kern="0" dirty="0">
                <a:solidFill>
                  <a:srgbClr val="0070C0"/>
                </a:solidFill>
              </a:rPr>
              <a:t>200 multi-probe sensors were set at optimal locations (VEDIF</a:t>
            </a:r>
            <a:r>
              <a:rPr lang="en-US" sz="1800" kern="0" dirty="0" smtClean="0">
                <a:solidFill>
                  <a:srgbClr val="0070C0"/>
                </a:solidFill>
              </a:rPr>
              <a:t>)</a:t>
            </a:r>
            <a:endParaRPr lang="en-US" kern="0" spc="0" dirty="0">
              <a:solidFill>
                <a:srgbClr val="0070C0"/>
              </a:solidFill>
              <a:latin typeface="Arial"/>
            </a:endParaRPr>
          </a:p>
          <a:p>
            <a:pPr lvl="0" defTabSz="358775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defRPr/>
            </a:pPr>
            <a:r>
              <a:rPr lang="en-US" kern="0" dirty="0">
                <a:solidFill>
                  <a:srgbClr val="4BB005"/>
                </a:solidFill>
              </a:rPr>
              <a:t>2: 	</a:t>
            </a:r>
            <a:r>
              <a:rPr lang="en-US" kern="0" dirty="0"/>
              <a:t>Alarm Generation</a:t>
            </a: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>
                <a:solidFill>
                  <a:srgbClr val="0070C0"/>
                </a:solidFill>
              </a:rPr>
              <a:t> A software solution was delivered for online alarm generation that is based on Principal Component Analysis</a:t>
            </a:r>
            <a:r>
              <a:rPr lang="en-US" sz="1800" kern="0" dirty="0" smtClean="0">
                <a:solidFill>
                  <a:srgbClr val="0070C0"/>
                </a:solidFill>
              </a:rPr>
              <a:t>.</a:t>
            </a:r>
            <a:endParaRPr lang="en-US" sz="1800" kern="0" dirty="0">
              <a:solidFill>
                <a:srgbClr val="0070C0"/>
              </a:solidFill>
            </a:endParaRPr>
          </a:p>
          <a:p>
            <a:pPr lvl="0" defTabSz="358775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defRPr/>
            </a:pPr>
            <a:r>
              <a:rPr lang="en-US" kern="0" dirty="0">
                <a:solidFill>
                  <a:srgbClr val="4BB005"/>
                </a:solidFill>
              </a:rPr>
              <a:t>3: 	</a:t>
            </a:r>
            <a:r>
              <a:rPr lang="en-US" kern="0" dirty="0"/>
              <a:t>Online Simulation model</a:t>
            </a: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>
                <a:solidFill>
                  <a:srgbClr val="0070C0"/>
                </a:solidFill>
              </a:rPr>
              <a:t> Enhanced hydraulic network </a:t>
            </a:r>
            <a:r>
              <a:rPr lang="en-US" sz="1800" kern="0" dirty="0" smtClean="0">
                <a:solidFill>
                  <a:srgbClr val="0070C0"/>
                </a:solidFill>
              </a:rPr>
              <a:t>simulation by means of graph simplification</a:t>
            </a:r>
            <a:endParaRPr lang="en-US" sz="1800" kern="0" dirty="0">
              <a:solidFill>
                <a:srgbClr val="0070C0"/>
              </a:solidFill>
            </a:endParaRP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 smtClean="0">
                <a:solidFill>
                  <a:srgbClr val="0070C0"/>
                </a:solidFill>
              </a:rPr>
              <a:t> Source </a:t>
            </a:r>
            <a:r>
              <a:rPr lang="en-US" sz="1800" kern="0" dirty="0">
                <a:solidFill>
                  <a:srgbClr val="0070C0"/>
                </a:solidFill>
              </a:rPr>
              <a:t>Identification  </a:t>
            </a:r>
            <a:endParaRPr lang="en-US" kern="0" spc="0" dirty="0">
              <a:solidFill>
                <a:srgbClr val="4BB005"/>
              </a:solidFill>
              <a:latin typeface="Arial"/>
            </a:endParaRPr>
          </a:p>
          <a:p>
            <a:pPr defTabSz="358775">
              <a:lnSpc>
                <a:spcPts val="2163"/>
              </a:lnSpc>
              <a:spcBef>
                <a:spcPct val="0"/>
              </a:spcBef>
              <a:buClr>
                <a:srgbClr val="4BB005"/>
              </a:buClr>
              <a:defRPr/>
            </a:pPr>
            <a:r>
              <a:rPr lang="en-US" kern="0" dirty="0">
                <a:solidFill>
                  <a:srgbClr val="4BB005"/>
                </a:solidFill>
                <a:latin typeface="Arial"/>
              </a:rPr>
              <a:t>4</a:t>
            </a:r>
            <a:r>
              <a:rPr lang="en-US" kern="0" spc="0" dirty="0">
                <a:solidFill>
                  <a:srgbClr val="4BB005"/>
                </a:solidFill>
                <a:latin typeface="Arial"/>
              </a:rPr>
              <a:t>:	</a:t>
            </a:r>
            <a:r>
              <a:rPr lang="en-US" kern="0" dirty="0"/>
              <a:t>Transport Model</a:t>
            </a:r>
            <a:endParaRPr lang="en-US" b="1" kern="0" dirty="0"/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>
                <a:solidFill>
                  <a:srgbClr val="0070C0"/>
                </a:solidFill>
              </a:rPr>
              <a:t> A TZW pilot scale set that is designed according statistics of Tee, Cross and </a:t>
            </a:r>
            <a:r>
              <a:rPr lang="en-US" sz="1800" kern="0" dirty="0" smtClean="0">
                <a:solidFill>
                  <a:srgbClr val="0070C0"/>
                </a:solidFill>
              </a:rPr>
              <a:t>N-</a:t>
            </a:r>
            <a:r>
              <a:rPr lang="en-US" sz="1800" kern="0" dirty="0">
                <a:solidFill>
                  <a:srgbClr val="0070C0"/>
                </a:solidFill>
              </a:rPr>
              <a:t>junctions on real networks</a:t>
            </a:r>
            <a:r>
              <a:rPr lang="en-US" sz="1800" kern="0" dirty="0" smtClean="0">
                <a:solidFill>
                  <a:srgbClr val="0070C0"/>
                </a:solidFill>
              </a:rPr>
              <a:t>.</a:t>
            </a:r>
            <a:endParaRPr lang="en-US" sz="1800" kern="0" dirty="0">
              <a:solidFill>
                <a:srgbClr val="0070C0"/>
              </a:solidFill>
            </a:endParaRP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>
                <a:solidFill>
                  <a:srgbClr val="0070C0"/>
                </a:solidFill>
              </a:rPr>
              <a:t> It was shown that incomplete mixing occurs in some </a:t>
            </a:r>
            <a:r>
              <a:rPr lang="en-US" sz="1800" kern="0" dirty="0" smtClean="0">
                <a:solidFill>
                  <a:srgbClr val="0070C0"/>
                </a:solidFill>
              </a:rPr>
              <a:t>configurations</a:t>
            </a:r>
          </a:p>
          <a:p>
            <a:pPr marL="365125" lvl="1" defTabSz="358775">
              <a:lnSpc>
                <a:spcPct val="12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en-US" sz="1800" kern="0" dirty="0" smtClean="0">
                <a:solidFill>
                  <a:srgbClr val="0070C0"/>
                </a:solidFill>
                <a:latin typeface="Arial"/>
              </a:rPr>
              <a:t> CFD results were validated on experiments, and an imperfect mixing module released (lookup table + interpolation)</a:t>
            </a:r>
            <a:endParaRPr lang="en-US" sz="1800" kern="0" dirty="0">
              <a:solidFill>
                <a:srgbClr val="0070C0"/>
              </a:solidFill>
              <a:latin typeface="Arial"/>
            </a:endParaRPr>
          </a:p>
          <a:p>
            <a:pPr marL="342900" indent="-342900">
              <a:buFont typeface="Wingdings" charset="2"/>
              <a:buChar char="Ø"/>
              <a:defRPr/>
            </a:pPr>
            <a:endParaRPr lang="en-GB" sz="2400" dirty="0"/>
          </a:p>
          <a:p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FR" dirty="0"/>
              <a:t>SMaRT-Online</a:t>
            </a:r>
            <a:r>
              <a:rPr lang="fr-FR" baseline="30000" dirty="0"/>
              <a:t>WDN</a:t>
            </a:r>
          </a:p>
          <a:p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Aft>
                <a:spcPts val="800"/>
              </a:spcAft>
              <a:defRPr/>
            </a:pPr>
            <a:r>
              <a:rPr lang="fr-FR" sz="2400" b="1" kern="0" dirty="0">
                <a:solidFill>
                  <a:srgbClr val="0070C0"/>
                </a:solidFill>
                <a:latin typeface="Arial"/>
                <a:ea typeface="+mj-ea"/>
                <a:cs typeface="+mj-cs"/>
              </a:rPr>
              <a:t>Main </a:t>
            </a:r>
            <a:r>
              <a:rPr lang="fr-FR" sz="2400" b="1" kern="0" dirty="0" err="1">
                <a:solidFill>
                  <a:srgbClr val="0070C0"/>
                </a:solidFill>
                <a:latin typeface="Arial"/>
                <a:ea typeface="+mj-ea"/>
                <a:cs typeface="+mj-cs"/>
              </a:rPr>
              <a:t>Results</a:t>
            </a:r>
            <a:endParaRPr lang="fr-FR" sz="2400" b="1" kern="0" dirty="0">
              <a:solidFill>
                <a:srgbClr val="0070C0"/>
              </a:solidFill>
              <a:latin typeface="Arial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4862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liennummernplatzhalter 5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E418EEA-4488-4AAB-99E3-5FC41E89CEAC}" type="slidenum">
              <a:rPr lang="de-DE" sz="1000" smtClean="0">
                <a:solidFill>
                  <a:srgbClr val="FFFFFF"/>
                </a:solidFill>
              </a:rPr>
              <a:pPr/>
              <a:t>3</a:t>
            </a:fld>
            <a:endParaRPr lang="de-DE" sz="1000" smtClean="0">
              <a:solidFill>
                <a:srgbClr val="FFFFFF"/>
              </a:solidFill>
            </a:endParaRPr>
          </a:p>
        </p:txBody>
      </p:sp>
      <p:pic>
        <p:nvPicPr>
          <p:cNvPr id="6147" name="Picture 2" descr="Schutzkonzep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40200" y="3638550"/>
            <a:ext cx="5003800" cy="28130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8" name="Rectangle 3"/>
          <p:cNvSpPr>
            <a:spLocks noGrp="1" noChangeArrowheads="1"/>
          </p:cNvSpPr>
          <p:nvPr>
            <p:ph type="title"/>
          </p:nvPr>
        </p:nvSpPr>
        <p:spPr>
          <a:xfrm>
            <a:off x="559966" y="764704"/>
            <a:ext cx="6820346" cy="539750"/>
          </a:xfrm>
        </p:spPr>
        <p:txBody>
          <a:bodyPr/>
          <a:lstStyle/>
          <a:p>
            <a:pPr lvl="0" defTabSz="449263">
              <a:lnSpc>
                <a:spcPct val="103000"/>
              </a:lnSpc>
            </a:pPr>
            <a:r>
              <a:rPr lang="de-DE" dirty="0" err="1">
                <a:solidFill>
                  <a:srgbClr val="0060A1"/>
                </a:solidFill>
                <a:latin typeface="Arial" charset="0"/>
              </a:rPr>
              <a:t>Ensuring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the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security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of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the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water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supply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– </a:t>
            </a:r>
            <a:br>
              <a:rPr lang="de-DE" dirty="0">
                <a:solidFill>
                  <a:srgbClr val="0060A1"/>
                </a:solidFill>
                <a:latin typeface="Arial" charset="0"/>
              </a:rPr>
            </a:br>
            <a:r>
              <a:rPr lang="de-DE" dirty="0" err="1">
                <a:solidFill>
                  <a:srgbClr val="0060A1"/>
                </a:solidFill>
                <a:latin typeface="Arial" charset="0"/>
              </a:rPr>
              <a:t>one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of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the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major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challenges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of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</a:t>
            </a:r>
            <a:r>
              <a:rPr lang="de-DE" dirty="0" err="1">
                <a:solidFill>
                  <a:srgbClr val="0060A1"/>
                </a:solidFill>
                <a:latin typeface="Arial" charset="0"/>
              </a:rPr>
              <a:t>the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21</a:t>
            </a:r>
            <a:r>
              <a:rPr lang="de-DE" baseline="30000" dirty="0">
                <a:solidFill>
                  <a:srgbClr val="0060A1"/>
                </a:solidFill>
                <a:latin typeface="Arial" charset="0"/>
              </a:rPr>
              <a:t>st</a:t>
            </a:r>
            <a:r>
              <a:rPr lang="de-DE" dirty="0">
                <a:solidFill>
                  <a:srgbClr val="0060A1"/>
                </a:solidFill>
                <a:latin typeface="Arial" charset="0"/>
              </a:rPr>
              <a:t> Century</a:t>
            </a:r>
          </a:p>
        </p:txBody>
      </p:sp>
      <p:pic>
        <p:nvPicPr>
          <p:cNvPr id="6149" name="Picture 4" descr="Berlin-Bild1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622675"/>
            <a:ext cx="5651500" cy="2828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0" name="Oval 5"/>
          <p:cNvSpPr>
            <a:spLocks noChangeArrowheads="1"/>
          </p:cNvSpPr>
          <p:nvPr/>
        </p:nvSpPr>
        <p:spPr bwMode="auto">
          <a:xfrm>
            <a:off x="1763688" y="2018829"/>
            <a:ext cx="1728192" cy="1626195"/>
          </a:xfrm>
          <a:prstGeom prst="ellipse">
            <a:avLst/>
          </a:prstGeom>
          <a:solidFill>
            <a:srgbClr val="C00000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de-DE" sz="1200" smtClean="0">
              <a:solidFill>
                <a:srgbClr val="8C8D8E"/>
              </a:solidFill>
            </a:endParaRPr>
          </a:p>
        </p:txBody>
      </p:sp>
      <p:sp>
        <p:nvSpPr>
          <p:cNvPr id="6151" name="Oval 6"/>
          <p:cNvSpPr>
            <a:spLocks noChangeArrowheads="1"/>
          </p:cNvSpPr>
          <p:nvPr/>
        </p:nvSpPr>
        <p:spPr bwMode="auto">
          <a:xfrm>
            <a:off x="6300192" y="1556792"/>
            <a:ext cx="2592288" cy="2448271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de-DE" sz="1200" smtClean="0">
              <a:solidFill>
                <a:srgbClr val="8C8D8E"/>
              </a:solidFill>
            </a:endParaRPr>
          </a:p>
        </p:txBody>
      </p:sp>
      <p:sp>
        <p:nvSpPr>
          <p:cNvPr id="6152" name="Oval 7"/>
          <p:cNvSpPr>
            <a:spLocks noChangeArrowheads="1"/>
          </p:cNvSpPr>
          <p:nvPr/>
        </p:nvSpPr>
        <p:spPr bwMode="auto">
          <a:xfrm>
            <a:off x="3855641" y="1844824"/>
            <a:ext cx="1868487" cy="1871662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de-DE" sz="1200" smtClean="0">
              <a:solidFill>
                <a:srgbClr val="8C8D8E"/>
              </a:solidFill>
            </a:endParaRPr>
          </a:p>
        </p:txBody>
      </p:sp>
      <p:sp>
        <p:nvSpPr>
          <p:cNvPr id="6153" name="Text Box 8"/>
          <p:cNvSpPr txBox="1">
            <a:spLocks noChangeArrowheads="1"/>
          </p:cNvSpPr>
          <p:nvPr/>
        </p:nvSpPr>
        <p:spPr bwMode="auto">
          <a:xfrm>
            <a:off x="3995936" y="2438549"/>
            <a:ext cx="16002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de-DE" sz="1600" b="1" dirty="0" smtClean="0">
                <a:solidFill>
                  <a:srgbClr val="FFFFFF"/>
                </a:solidFill>
              </a:rPr>
              <a:t>Berlin </a:t>
            </a:r>
          </a:p>
          <a:p>
            <a:pPr algn="ctr"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de-DE" sz="1600" dirty="0" smtClean="0">
                <a:solidFill>
                  <a:srgbClr val="FFFFFF"/>
                </a:solidFill>
              </a:rPr>
              <a:t>ca. 900 km²</a:t>
            </a:r>
          </a:p>
        </p:txBody>
      </p:sp>
      <p:sp>
        <p:nvSpPr>
          <p:cNvPr id="6154" name="Text Box 9"/>
          <p:cNvSpPr txBox="1">
            <a:spLocks noChangeArrowheads="1"/>
          </p:cNvSpPr>
          <p:nvPr/>
        </p:nvSpPr>
        <p:spPr bwMode="auto">
          <a:xfrm>
            <a:off x="1979711" y="2420888"/>
            <a:ext cx="138529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lnSpc>
                <a:spcPct val="55000"/>
              </a:lnSpc>
              <a:spcBef>
                <a:spcPct val="60000"/>
              </a:spcBef>
              <a:spcAft>
                <a:spcPct val="0"/>
              </a:spcAft>
            </a:pPr>
            <a:r>
              <a:rPr lang="de-DE" sz="1600" b="1" dirty="0" smtClean="0">
                <a:solidFill>
                  <a:srgbClr val="FFFFFF"/>
                </a:solidFill>
              </a:rPr>
              <a:t>Paris </a:t>
            </a:r>
          </a:p>
          <a:p>
            <a:pPr algn="ctr" fontAlgn="base">
              <a:lnSpc>
                <a:spcPct val="55000"/>
              </a:lnSpc>
              <a:spcBef>
                <a:spcPct val="60000"/>
              </a:spcBef>
              <a:spcAft>
                <a:spcPct val="0"/>
              </a:spcAft>
            </a:pPr>
            <a:r>
              <a:rPr lang="de-DE" sz="1600" b="1" dirty="0" smtClean="0">
                <a:solidFill>
                  <a:srgbClr val="FFFFFF"/>
                </a:solidFill>
              </a:rPr>
              <a:t>(Urban</a:t>
            </a:r>
            <a:r>
              <a:rPr lang="de-DE" sz="1600" dirty="0" smtClean="0">
                <a:solidFill>
                  <a:srgbClr val="FFFFFF"/>
                </a:solidFill>
              </a:rPr>
              <a:t>) </a:t>
            </a:r>
          </a:p>
          <a:p>
            <a:pPr algn="ctr" fontAlgn="base">
              <a:lnSpc>
                <a:spcPct val="55000"/>
              </a:lnSpc>
              <a:spcBef>
                <a:spcPct val="50000"/>
              </a:spcBef>
              <a:spcAft>
                <a:spcPct val="0"/>
              </a:spcAft>
            </a:pPr>
            <a:r>
              <a:rPr lang="de-DE" sz="1600" dirty="0" smtClean="0">
                <a:solidFill>
                  <a:srgbClr val="FFFFFF"/>
                </a:solidFill>
              </a:rPr>
              <a:t>ca.700 km²</a:t>
            </a:r>
          </a:p>
        </p:txBody>
      </p:sp>
      <p:sp>
        <p:nvSpPr>
          <p:cNvPr id="6155" name="Oval 10"/>
          <p:cNvSpPr>
            <a:spLocks noChangeArrowheads="1"/>
          </p:cNvSpPr>
          <p:nvPr/>
        </p:nvSpPr>
        <p:spPr bwMode="auto">
          <a:xfrm>
            <a:off x="451760" y="2606675"/>
            <a:ext cx="649288" cy="649288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</a:pPr>
            <a:endParaRPr lang="de-DE" sz="1200" smtClean="0">
              <a:solidFill>
                <a:srgbClr val="8C8D8E"/>
              </a:solidFill>
            </a:endParaRPr>
          </a:p>
        </p:txBody>
      </p:sp>
      <p:sp>
        <p:nvSpPr>
          <p:cNvPr id="6156" name="Text Box 11"/>
          <p:cNvSpPr txBox="1">
            <a:spLocks noChangeArrowheads="1"/>
          </p:cNvSpPr>
          <p:nvPr/>
        </p:nvSpPr>
        <p:spPr bwMode="auto">
          <a:xfrm>
            <a:off x="6565553" y="2492896"/>
            <a:ext cx="208915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de-DE" sz="1600" b="1" dirty="0" smtClean="0">
                <a:solidFill>
                  <a:srgbClr val="FFFFFF"/>
                </a:solidFill>
              </a:rPr>
              <a:t>London</a:t>
            </a:r>
          </a:p>
          <a:p>
            <a:pPr algn="ctr" fontAlgn="base">
              <a:lnSpc>
                <a:spcPct val="60000"/>
              </a:lnSpc>
              <a:spcBef>
                <a:spcPct val="50000"/>
              </a:spcBef>
              <a:spcAft>
                <a:spcPct val="0"/>
              </a:spcAft>
            </a:pPr>
            <a:r>
              <a:rPr lang="de-DE" sz="1600" dirty="0" smtClean="0">
                <a:solidFill>
                  <a:srgbClr val="FFFFFF"/>
                </a:solidFill>
              </a:rPr>
              <a:t>1,579 km²</a:t>
            </a:r>
          </a:p>
        </p:txBody>
      </p:sp>
      <p:sp>
        <p:nvSpPr>
          <p:cNvPr id="6157" name="Text Box 12"/>
          <p:cNvSpPr txBox="1">
            <a:spLocks noChangeArrowheads="1"/>
          </p:cNvSpPr>
          <p:nvPr/>
        </p:nvSpPr>
        <p:spPr bwMode="auto">
          <a:xfrm>
            <a:off x="107950" y="2158306"/>
            <a:ext cx="15837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de-DE" sz="1600" b="1" dirty="0" smtClean="0">
                <a:solidFill>
                  <a:srgbClr val="000000"/>
                </a:solidFill>
              </a:rPr>
              <a:t>Strasbourg</a:t>
            </a:r>
            <a:r>
              <a:rPr lang="de-DE" sz="1600" dirty="0" smtClean="0">
                <a:solidFill>
                  <a:srgbClr val="000000"/>
                </a:solidFill>
              </a:rPr>
              <a:t>  </a:t>
            </a:r>
          </a:p>
          <a:p>
            <a:pPr algn="ctr"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de-DE" sz="1600" dirty="0" smtClean="0">
                <a:solidFill>
                  <a:srgbClr val="000000"/>
                </a:solidFill>
              </a:rPr>
              <a:t>ca. 80 km²</a:t>
            </a:r>
          </a:p>
        </p:txBody>
      </p:sp>
    </p:spTree>
    <p:extLst>
      <p:ext uri="{BB962C8B-B14F-4D97-AF65-F5344CB8AC3E}">
        <p14:creationId xmlns:p14="http://schemas.microsoft.com/office/powerpoint/2010/main" val="2192430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atumsplatzhalter 5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de-DE">
                <a:solidFill>
                  <a:srgbClr val="FFFFFF"/>
                </a:solidFill>
              </a:rPr>
              <a:t>  </a:t>
            </a:r>
          </a:p>
          <a:p>
            <a:pPr algn="ctr"/>
            <a:endParaRPr lang="de-DE">
              <a:solidFill>
                <a:srgbClr val="FFFFFF"/>
              </a:solidFill>
            </a:endParaRPr>
          </a:p>
        </p:txBody>
      </p:sp>
      <p:pic>
        <p:nvPicPr>
          <p:cNvPr id="20484" name="Picture 2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532" y="3284984"/>
            <a:ext cx="3881437" cy="2603500"/>
          </a:xfrm>
          <a:noFill/>
        </p:spPr>
      </p:pic>
      <p:sp>
        <p:nvSpPr>
          <p:cNvPr id="20487" name="Rectangle 4"/>
          <p:cNvSpPr>
            <a:spLocks noChangeArrowheads="1"/>
          </p:cNvSpPr>
          <p:nvPr/>
        </p:nvSpPr>
        <p:spPr bwMode="auto">
          <a:xfrm>
            <a:off x="388937" y="116632"/>
            <a:ext cx="7046913" cy="112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 defTabSz="449263">
              <a:lnSpc>
                <a:spcPct val="103000"/>
              </a:lnSpc>
            </a:pPr>
            <a:endParaRPr lang="de-DE" sz="2000" dirty="0">
              <a:solidFill>
                <a:srgbClr val="0060A1"/>
              </a:solidFill>
              <a:latin typeface="Arial" charset="0"/>
            </a:endParaRPr>
          </a:p>
        </p:txBody>
      </p:sp>
      <p:sp>
        <p:nvSpPr>
          <p:cNvPr id="20488" name="Text Box 5"/>
          <p:cNvSpPr txBox="1">
            <a:spLocks noChangeArrowheads="1"/>
          </p:cNvSpPr>
          <p:nvPr/>
        </p:nvSpPr>
        <p:spPr bwMode="auto">
          <a:xfrm>
            <a:off x="179388" y="1989138"/>
            <a:ext cx="792162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ts val="1600"/>
              </a:lnSpc>
              <a:spcBef>
                <a:spcPct val="50000"/>
              </a:spcBef>
            </a:pPr>
            <a:endParaRPr lang="de-DE">
              <a:solidFill>
                <a:srgbClr val="000000"/>
              </a:solidFill>
              <a:latin typeface="Helvetica 65 Medium" pitchFamily="34" charset="0"/>
            </a:endParaRPr>
          </a:p>
        </p:txBody>
      </p:sp>
      <p:sp>
        <p:nvSpPr>
          <p:cNvPr id="20489" name="Text Box 16"/>
          <p:cNvSpPr txBox="1">
            <a:spLocks noChangeArrowheads="1"/>
          </p:cNvSpPr>
          <p:nvPr/>
        </p:nvSpPr>
        <p:spPr bwMode="auto">
          <a:xfrm>
            <a:off x="179512" y="1628800"/>
            <a:ext cx="457713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720725" indent="-720725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>
                <a:solidFill>
                  <a:srgbClr val="000000"/>
                </a:solidFill>
              </a:rPr>
              <a:t>Urban </a:t>
            </a:r>
            <a:r>
              <a:rPr lang="de-DE" sz="1800" dirty="0" err="1" smtClean="0">
                <a:solidFill>
                  <a:srgbClr val="000000"/>
                </a:solidFill>
              </a:rPr>
              <a:t>area</a:t>
            </a:r>
            <a:r>
              <a:rPr lang="de-DE" sz="1800" dirty="0" smtClean="0">
                <a:solidFill>
                  <a:srgbClr val="000000"/>
                </a:solidFill>
              </a:rPr>
              <a:t>:  </a:t>
            </a:r>
            <a:r>
              <a:rPr lang="de-DE" sz="1800" dirty="0">
                <a:solidFill>
                  <a:srgbClr val="000000"/>
                </a:solidFill>
              </a:rPr>
              <a:t>900 km²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Population</a:t>
            </a:r>
            <a:r>
              <a:rPr lang="de-DE" sz="1800" dirty="0">
                <a:solidFill>
                  <a:srgbClr val="000000"/>
                </a:solidFill>
              </a:rPr>
              <a:t>: </a:t>
            </a:r>
            <a:r>
              <a:rPr lang="de-DE" sz="1800" dirty="0" smtClean="0">
                <a:solidFill>
                  <a:srgbClr val="000000"/>
                </a:solidFill>
              </a:rPr>
              <a:t>~ 3.5 Million</a:t>
            </a:r>
            <a:endParaRPr lang="de-DE" sz="18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Population </a:t>
            </a:r>
            <a:r>
              <a:rPr lang="de-DE" sz="1800" dirty="0" err="1">
                <a:solidFill>
                  <a:srgbClr val="000000"/>
                </a:solidFill>
              </a:rPr>
              <a:t>density</a:t>
            </a:r>
            <a:r>
              <a:rPr lang="de-DE" sz="1800" dirty="0">
                <a:solidFill>
                  <a:srgbClr val="000000"/>
                </a:solidFill>
              </a:rPr>
              <a:t>: 3,800 </a:t>
            </a:r>
            <a:r>
              <a:rPr lang="de-DE" sz="1800" dirty="0" err="1">
                <a:solidFill>
                  <a:srgbClr val="000000"/>
                </a:solidFill>
              </a:rPr>
              <a:t>inhabitants</a:t>
            </a:r>
            <a:r>
              <a:rPr lang="de-DE" sz="1800" dirty="0">
                <a:solidFill>
                  <a:srgbClr val="000000"/>
                </a:solidFill>
              </a:rPr>
              <a:t> /km²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</a:pPr>
            <a:r>
              <a:rPr lang="de-DE" sz="1800" dirty="0">
                <a:solidFill>
                  <a:srgbClr val="000000"/>
                </a:solidFill>
              </a:rPr>
              <a:t>Green </a:t>
            </a:r>
            <a:r>
              <a:rPr lang="de-DE" sz="1800" dirty="0" err="1">
                <a:solidFill>
                  <a:srgbClr val="000000"/>
                </a:solidFill>
              </a:rPr>
              <a:t>areas</a:t>
            </a:r>
            <a:r>
              <a:rPr lang="de-DE" sz="1800" dirty="0">
                <a:solidFill>
                  <a:srgbClr val="000000"/>
                </a:solidFill>
              </a:rPr>
              <a:t>: 35 %, </a:t>
            </a:r>
            <a:r>
              <a:rPr lang="de-DE" sz="1800" dirty="0" err="1">
                <a:solidFill>
                  <a:srgbClr val="000000"/>
                </a:solidFill>
              </a:rPr>
              <a:t>water</a:t>
            </a:r>
            <a:r>
              <a:rPr lang="de-DE" sz="1800" dirty="0">
                <a:solidFill>
                  <a:srgbClr val="000000"/>
                </a:solidFill>
              </a:rPr>
              <a:t> </a:t>
            </a:r>
            <a:r>
              <a:rPr lang="de-DE" sz="1800" dirty="0" err="1">
                <a:solidFill>
                  <a:srgbClr val="000000"/>
                </a:solidFill>
              </a:rPr>
              <a:t>surface</a:t>
            </a:r>
            <a:r>
              <a:rPr lang="de-DE" sz="1800" dirty="0">
                <a:solidFill>
                  <a:srgbClr val="000000"/>
                </a:solidFill>
              </a:rPr>
              <a:t> 7 %, 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de-DE" sz="1800" dirty="0">
              <a:solidFill>
                <a:srgbClr val="000000"/>
              </a:solidFill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17513" y="436563"/>
            <a:ext cx="7046912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/>
          <a:p>
            <a:pPr defTabSz="449263">
              <a:lnSpc>
                <a:spcPct val="103000"/>
              </a:lnSpc>
            </a:pPr>
            <a:r>
              <a:rPr lang="de-DE" sz="2400" dirty="0">
                <a:solidFill>
                  <a:srgbClr val="0060A1"/>
                </a:solidFill>
                <a:latin typeface="Arial" charset="0"/>
              </a:rPr>
              <a:t>A</a:t>
            </a:r>
            <a:r>
              <a:rPr lang="de-DE" sz="2400" dirty="0" smtClean="0">
                <a:solidFill>
                  <a:srgbClr val="0060A1"/>
                </a:solidFill>
                <a:latin typeface="Arial" charset="0"/>
              </a:rPr>
              <a:t>n </a:t>
            </a:r>
            <a:r>
              <a:rPr lang="de-DE" sz="2400" dirty="0" err="1" smtClean="0">
                <a:solidFill>
                  <a:srgbClr val="0060A1"/>
                </a:solidFill>
                <a:latin typeface="Arial" charset="0"/>
              </a:rPr>
              <a:t>Example</a:t>
            </a:r>
            <a:r>
              <a:rPr lang="de-DE" sz="2400" dirty="0">
                <a:solidFill>
                  <a:srgbClr val="0060A1"/>
                </a:solidFill>
                <a:latin typeface="Arial" charset="0"/>
              </a:rPr>
              <a:t>:</a:t>
            </a:r>
            <a:r>
              <a:rPr lang="de-DE" sz="2400" dirty="0" smtClean="0">
                <a:solidFill>
                  <a:srgbClr val="0060A1"/>
                </a:solidFill>
                <a:latin typeface="Arial" charset="0"/>
              </a:rPr>
              <a:t> Berlin</a:t>
            </a:r>
            <a:endParaRPr lang="de-DE" sz="2400" dirty="0">
              <a:solidFill>
                <a:srgbClr val="0060A1"/>
              </a:solidFill>
              <a:latin typeface="Arial" charset="0"/>
            </a:endParaRPr>
          </a:p>
          <a:p>
            <a:pPr defTabSz="449263">
              <a:lnSpc>
                <a:spcPct val="103000"/>
              </a:lnSpc>
            </a:pPr>
            <a:endParaRPr lang="de-DE" sz="2000" dirty="0">
              <a:solidFill>
                <a:srgbClr val="0060A1"/>
              </a:solidFill>
              <a:latin typeface="Arial" charset="0"/>
            </a:endParaRPr>
          </a:p>
        </p:txBody>
      </p:sp>
      <p:pic>
        <p:nvPicPr>
          <p:cNvPr id="1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99350" y="1628800"/>
            <a:ext cx="1644650" cy="4799012"/>
          </a:xfrm>
        </p:spPr>
      </p:pic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4586151" y="3429000"/>
            <a:ext cx="2866169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720725" indent="-720725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00113" eaLnBrk="0" hangingPunct="0"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00113" eaLnBrk="0" fontAlgn="base" hangingPunct="0">
              <a:spcBef>
                <a:spcPct val="0"/>
              </a:spcBef>
              <a:spcAft>
                <a:spcPct val="0"/>
              </a:spcAft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err="1" smtClean="0">
                <a:solidFill>
                  <a:srgbClr val="000000"/>
                </a:solidFill>
              </a:rPr>
              <a:t>daily</a:t>
            </a:r>
            <a:r>
              <a:rPr lang="de-DE" sz="1800" dirty="0" smtClean="0">
                <a:solidFill>
                  <a:srgbClr val="000000"/>
                </a:solidFill>
              </a:rPr>
              <a:t> </a:t>
            </a:r>
            <a:r>
              <a:rPr lang="de-DE" sz="1800" dirty="0" err="1">
                <a:solidFill>
                  <a:srgbClr val="000000"/>
                </a:solidFill>
              </a:rPr>
              <a:t>demand</a:t>
            </a:r>
            <a:r>
              <a:rPr lang="de-DE" sz="1800" dirty="0">
                <a:solidFill>
                  <a:srgbClr val="000000"/>
                </a:solidFill>
              </a:rPr>
              <a:t>: ~ 530,000 m³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7,900 </a:t>
            </a:r>
            <a:r>
              <a:rPr lang="de-DE" sz="1800" dirty="0">
                <a:solidFill>
                  <a:srgbClr val="000000"/>
                </a:solidFill>
              </a:rPr>
              <a:t>km </a:t>
            </a:r>
            <a:r>
              <a:rPr lang="de-DE" sz="1800" dirty="0" err="1">
                <a:solidFill>
                  <a:srgbClr val="000000"/>
                </a:solidFill>
              </a:rPr>
              <a:t>pipe</a:t>
            </a:r>
            <a:r>
              <a:rPr lang="de-DE" sz="1800" dirty="0">
                <a:solidFill>
                  <a:srgbClr val="000000"/>
                </a:solidFill>
              </a:rPr>
              <a:t> </a:t>
            </a:r>
            <a:r>
              <a:rPr lang="de-DE" sz="1800" dirty="0" err="1">
                <a:solidFill>
                  <a:srgbClr val="000000"/>
                </a:solidFill>
              </a:rPr>
              <a:t>network</a:t>
            </a:r>
            <a:r>
              <a:rPr lang="de-DE" sz="1800" dirty="0">
                <a:solidFill>
                  <a:srgbClr val="000000"/>
                </a:solidFill>
              </a:rPr>
              <a:t>, </a:t>
            </a:r>
            <a:endParaRPr lang="de-DE" sz="1800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273,000 </a:t>
            </a:r>
            <a:r>
              <a:rPr lang="de-DE" sz="1800" dirty="0" err="1" smtClean="0">
                <a:solidFill>
                  <a:srgbClr val="000000"/>
                </a:solidFill>
              </a:rPr>
              <a:t>house</a:t>
            </a:r>
            <a:r>
              <a:rPr lang="de-DE" sz="1800" dirty="0" smtClean="0">
                <a:solidFill>
                  <a:srgbClr val="000000"/>
                </a:solidFill>
              </a:rPr>
              <a:t> </a:t>
            </a:r>
            <a:r>
              <a:rPr lang="de-DE" sz="1800" dirty="0" err="1" smtClean="0">
                <a:solidFill>
                  <a:srgbClr val="000000"/>
                </a:solidFill>
              </a:rPr>
              <a:t>connection</a:t>
            </a:r>
            <a:endParaRPr lang="de-DE" sz="18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err="1" smtClean="0">
                <a:solidFill>
                  <a:srgbClr val="000000"/>
                </a:solidFill>
              </a:rPr>
              <a:t>groundwater</a:t>
            </a:r>
            <a:r>
              <a:rPr lang="de-DE" sz="1800" dirty="0" smtClean="0">
                <a:solidFill>
                  <a:srgbClr val="000000"/>
                </a:solidFill>
              </a:rPr>
              <a:t> </a:t>
            </a:r>
            <a:r>
              <a:rPr lang="de-DE" sz="1800" dirty="0" err="1">
                <a:solidFill>
                  <a:srgbClr val="000000"/>
                </a:solidFill>
              </a:rPr>
              <a:t>only</a:t>
            </a:r>
            <a:r>
              <a:rPr lang="de-DE" sz="1800" dirty="0">
                <a:solidFill>
                  <a:srgbClr val="000000"/>
                </a:solidFill>
              </a:rPr>
              <a:t>  </a:t>
            </a: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err="1" smtClean="0">
                <a:solidFill>
                  <a:srgbClr val="000000"/>
                </a:solidFill>
              </a:rPr>
              <a:t>No</a:t>
            </a:r>
            <a:r>
              <a:rPr lang="de-DE" sz="1800" dirty="0" smtClean="0">
                <a:solidFill>
                  <a:srgbClr val="000000"/>
                </a:solidFill>
              </a:rPr>
              <a:t> </a:t>
            </a:r>
            <a:r>
              <a:rPr lang="de-DE" sz="1800" dirty="0" err="1">
                <a:solidFill>
                  <a:srgbClr val="000000"/>
                </a:solidFill>
              </a:rPr>
              <a:t>chlorine</a:t>
            </a:r>
            <a:r>
              <a:rPr lang="de-DE" sz="1800" dirty="0">
                <a:solidFill>
                  <a:srgbClr val="000000"/>
                </a:solidFill>
              </a:rPr>
              <a:t> </a:t>
            </a:r>
            <a:endParaRPr lang="de-DE" sz="1800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de-DE" sz="1800" dirty="0" err="1" smtClean="0">
                <a:solidFill>
                  <a:srgbClr val="000000"/>
                </a:solidFill>
              </a:rPr>
              <a:t>No</a:t>
            </a:r>
            <a:r>
              <a:rPr lang="de-DE" sz="1800" dirty="0" smtClean="0">
                <a:solidFill>
                  <a:srgbClr val="000000"/>
                </a:solidFill>
              </a:rPr>
              <a:t> Reservoirs,  </a:t>
            </a:r>
            <a:r>
              <a:rPr lang="de-DE" sz="1800" dirty="0" err="1" smtClean="0">
                <a:solidFill>
                  <a:srgbClr val="000000"/>
                </a:solidFill>
              </a:rPr>
              <a:t>No</a:t>
            </a:r>
            <a:r>
              <a:rPr lang="de-DE" sz="1800" dirty="0" smtClean="0">
                <a:solidFill>
                  <a:srgbClr val="000000"/>
                </a:solidFill>
              </a:rPr>
              <a:t> </a:t>
            </a:r>
            <a:r>
              <a:rPr lang="de-DE" sz="1800" dirty="0" err="1" smtClean="0">
                <a:solidFill>
                  <a:srgbClr val="000000"/>
                </a:solidFill>
              </a:rPr>
              <a:t>towers</a:t>
            </a:r>
            <a:endParaRPr lang="de-DE" sz="1800" dirty="0">
              <a:solidFill>
                <a:srgbClr val="000000"/>
              </a:solidFill>
            </a:endParaRPr>
          </a:p>
          <a:p>
            <a:pPr eaLnBrk="1" hangingPunct="1">
              <a:spcBef>
                <a:spcPct val="500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de-DE" sz="18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0589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nhaltsplatzhalter 4"/>
          <p:cNvPicPr>
            <a:picLocks noGrp="1" noChangeAspect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843" y="1196753"/>
            <a:ext cx="2274101" cy="1217458"/>
          </a:xfrm>
        </p:spPr>
      </p:pic>
      <p:sp>
        <p:nvSpPr>
          <p:cNvPr id="21506" name="Foliennummernplatzhalter 3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1pPr>
            <a:lvl2pPr marL="742950" indent="-28575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2pPr>
            <a:lvl3pPr marL="11430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3pPr>
            <a:lvl4pPr marL="16002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4pPr>
            <a:lvl5pPr marL="20574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</a:pPr>
            <a:fld id="{957390A6-2ECB-4482-AC04-0BFCAC88BF8C}" type="slidenum">
              <a:rPr lang="de-DE" sz="1000" smtClean="0">
                <a:solidFill>
                  <a:srgbClr val="FFFFFF"/>
                </a:solidFill>
              </a:rPr>
              <a:pPr algn="r">
                <a:lnSpc>
                  <a:spcPct val="100000"/>
                </a:lnSpc>
              </a:pPr>
              <a:t>5</a:t>
            </a:fld>
            <a:endParaRPr lang="de-DE" sz="1000" smtClean="0">
              <a:solidFill>
                <a:srgbClr val="FFFFFF"/>
              </a:solidFill>
            </a:endParaRPr>
          </a:p>
        </p:txBody>
      </p:sp>
      <p:sp>
        <p:nvSpPr>
          <p:cNvPr id="21507" name="Rectangle 19"/>
          <p:cNvSpPr>
            <a:spLocks noChangeArrowheads="1"/>
          </p:cNvSpPr>
          <p:nvPr/>
        </p:nvSpPr>
        <p:spPr bwMode="auto">
          <a:xfrm>
            <a:off x="420688" y="404813"/>
            <a:ext cx="24961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de-DE" sz="2400" dirty="0" err="1" smtClean="0">
                <a:solidFill>
                  <a:srgbClr val="0070C0"/>
                </a:solidFill>
                <a:cs typeface="Arial" pitchFamily="34" charset="0"/>
              </a:rPr>
              <a:t>Current</a:t>
            </a:r>
            <a:r>
              <a:rPr lang="de-DE" sz="2400" dirty="0" smtClean="0">
                <a:solidFill>
                  <a:srgbClr val="0070C0"/>
                </a:solidFill>
                <a:cs typeface="Arial" pitchFamily="34" charset="0"/>
              </a:rPr>
              <a:t> Situation</a:t>
            </a:r>
            <a:endParaRPr lang="de-DE" sz="2400" dirty="0">
              <a:solidFill>
                <a:srgbClr val="0070C0"/>
              </a:solidFill>
              <a:cs typeface="Arial" pitchFamily="34" charset="0"/>
            </a:endParaRPr>
          </a:p>
        </p:txBody>
      </p:sp>
      <p:sp>
        <p:nvSpPr>
          <p:cNvPr id="21508" name="Rectangle 19"/>
          <p:cNvSpPr>
            <a:spLocks noChangeArrowheads="1"/>
          </p:cNvSpPr>
          <p:nvPr/>
        </p:nvSpPr>
        <p:spPr bwMode="auto">
          <a:xfrm>
            <a:off x="2627784" y="1196752"/>
            <a:ext cx="288032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de-DE" sz="2000" dirty="0" err="1">
                <a:solidFill>
                  <a:srgbClr val="0070C0"/>
                </a:solidFill>
                <a:cs typeface="Arial" pitchFamily="34" charset="0"/>
              </a:rPr>
              <a:t>Aquabiotox</a:t>
            </a:r>
            <a:r>
              <a:rPr lang="de-DE" sz="2000" dirty="0">
                <a:solidFill>
                  <a:srgbClr val="0070C0"/>
                </a:solidFill>
                <a:cs typeface="Arial" pitchFamily="34" charset="0"/>
              </a:rPr>
              <a:t>:</a:t>
            </a:r>
          </a:p>
          <a:p>
            <a:r>
              <a:rPr lang="de-DE" sz="1600" dirty="0">
                <a:solidFill>
                  <a:srgbClr val="0070C0"/>
                </a:solidFill>
                <a:cs typeface="Arial" pitchFamily="34" charset="0"/>
              </a:rPr>
              <a:t>a </a:t>
            </a:r>
            <a:r>
              <a:rPr lang="en-US" sz="1600" dirty="0"/>
              <a:t>broad </a:t>
            </a:r>
            <a:r>
              <a:rPr lang="en-US" sz="1600" dirty="0" smtClean="0"/>
              <a:t>band (4) sensors in one </a:t>
            </a:r>
            <a:r>
              <a:rPr lang="en-US" sz="1600" dirty="0"/>
              <a:t>for </a:t>
            </a:r>
            <a:r>
              <a:rPr lang="en-US" sz="1600" dirty="0" smtClean="0"/>
              <a:t>online </a:t>
            </a:r>
            <a:r>
              <a:rPr lang="en-US" sz="1600" dirty="0"/>
              <a:t>detection </a:t>
            </a:r>
            <a:r>
              <a:rPr lang="en-US" sz="1600" dirty="0" smtClean="0"/>
              <a:t>of contamination </a:t>
            </a:r>
            <a:r>
              <a:rPr lang="en-US" sz="1600" dirty="0"/>
              <a:t>in </a:t>
            </a:r>
            <a:r>
              <a:rPr lang="en-US" sz="1600" dirty="0" smtClean="0"/>
              <a:t>the water</a:t>
            </a:r>
            <a:endParaRPr lang="de-DE" sz="1600" dirty="0">
              <a:solidFill>
                <a:srgbClr val="0070C0"/>
              </a:solidFill>
              <a:cs typeface="Arial" pitchFamily="34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20" y="3027476"/>
            <a:ext cx="993180" cy="1487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hteck 1"/>
          <p:cNvSpPr/>
          <p:nvPr/>
        </p:nvSpPr>
        <p:spPr>
          <a:xfrm>
            <a:off x="1433762" y="2853588"/>
            <a:ext cx="20354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  <a:t>KAPTA</a:t>
            </a:r>
            <a:r>
              <a:rPr lang="de-DE" sz="1600" dirty="0">
                <a:solidFill>
                  <a:srgbClr val="0070C0"/>
                </a:solidFill>
                <a:cs typeface="Arial" pitchFamily="34" charset="0"/>
              </a:rPr>
              <a:t>™</a:t>
            </a:r>
            <a: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  <a:t>3000-AC4</a:t>
            </a:r>
            <a:b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</a:br>
            <a: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  <a:t> </a:t>
            </a:r>
            <a:r>
              <a:rPr lang="de-DE" sz="1600" dirty="0" err="1"/>
              <a:t>water</a:t>
            </a:r>
            <a:r>
              <a:rPr lang="de-DE" sz="1600" dirty="0"/>
              <a:t> </a:t>
            </a:r>
            <a:r>
              <a:rPr lang="de-DE" sz="1600" dirty="0" err="1"/>
              <a:t>quality</a:t>
            </a:r>
            <a:r>
              <a:rPr lang="de-DE" sz="1600" dirty="0"/>
              <a:t> </a:t>
            </a:r>
            <a:r>
              <a:rPr lang="de-DE" sz="1600" dirty="0" err="1" smtClean="0"/>
              <a:t>parameters</a:t>
            </a:r>
            <a:endParaRPr lang="de-DE" sz="16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313" y="3573016"/>
            <a:ext cx="1646967" cy="145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7001" y="3674340"/>
            <a:ext cx="2422597" cy="1384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hteck 13"/>
          <p:cNvSpPr/>
          <p:nvPr/>
        </p:nvSpPr>
        <p:spPr>
          <a:xfrm>
            <a:off x="3069049" y="5085184"/>
            <a:ext cx="48153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  <a:t>Bio-monitors </a:t>
            </a:r>
            <a:r>
              <a:rPr lang="de-DE" sz="1600" dirty="0" err="1" smtClean="0">
                <a:solidFill>
                  <a:srgbClr val="0070C0"/>
                </a:solidFill>
                <a:cs typeface="Arial" pitchFamily="34" charset="0"/>
              </a:rPr>
              <a:t>using</a:t>
            </a:r>
            <a: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  <a:t> Daphnia </a:t>
            </a:r>
            <a:r>
              <a:rPr lang="de-DE" sz="1600" dirty="0" err="1" smtClean="0">
                <a:solidFill>
                  <a:srgbClr val="0070C0"/>
                </a:solidFill>
                <a:cs typeface="Arial" pitchFamily="34" charset="0"/>
              </a:rPr>
              <a:t>or</a:t>
            </a:r>
            <a:r>
              <a:rPr lang="de-DE" sz="1600" dirty="0" smtClean="0">
                <a:solidFill>
                  <a:srgbClr val="0070C0"/>
                </a:solidFill>
                <a:cs typeface="Arial" pitchFamily="34" charset="0"/>
              </a:rPr>
              <a:t> </a:t>
            </a:r>
            <a:r>
              <a:rPr lang="de-DE" sz="1600" dirty="0" err="1" smtClean="0">
                <a:solidFill>
                  <a:srgbClr val="0070C0"/>
                </a:solidFill>
                <a:cs typeface="Arial" pitchFamily="34" charset="0"/>
              </a:rPr>
              <a:t>fish</a:t>
            </a:r>
            <a:endParaRPr lang="de-DE" sz="1600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300" y="1082786"/>
            <a:ext cx="2614781" cy="1961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eck 2"/>
          <p:cNvSpPr/>
          <p:nvPr/>
        </p:nvSpPr>
        <p:spPr>
          <a:xfrm>
            <a:off x="5930931" y="2930532"/>
            <a:ext cx="27548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/>
              <a:t>quality</a:t>
            </a:r>
            <a:r>
              <a:rPr lang="de-DE" sz="1600" dirty="0"/>
              <a:t> </a:t>
            </a:r>
            <a:r>
              <a:rPr lang="de-DE" sz="1600" dirty="0" err="1" smtClean="0"/>
              <a:t>parameters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TOC</a:t>
            </a:r>
            <a:endParaRPr lang="de-DE" sz="1600" dirty="0"/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1699462" y="5692366"/>
            <a:ext cx="715771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endParaRPr lang="de-DE" sz="2000" dirty="0" smtClean="0">
              <a:solidFill>
                <a:srgbClr val="0070C0"/>
              </a:solidFill>
              <a:cs typeface="Arial" pitchFamily="34" charset="0"/>
            </a:endParaRPr>
          </a:p>
          <a:p>
            <a:r>
              <a:rPr lang="de-DE" sz="2000" dirty="0" smtClean="0">
                <a:solidFill>
                  <a:srgbClr val="111111"/>
                </a:solidFill>
                <a:cs typeface="Arial" pitchFamily="34" charset="0"/>
              </a:rPr>
              <a:t>Sensors alone are not the solution!</a:t>
            </a:r>
            <a:endParaRPr lang="de-DE" sz="1600" dirty="0">
              <a:solidFill>
                <a:srgbClr val="11111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nfowork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1345772"/>
            <a:ext cx="5616997" cy="4845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3" name="Foliennummernplatzhalter 6"/>
          <p:cNvSpPr>
            <a:spLocks noGrp="1"/>
          </p:cNvSpPr>
          <p:nvPr>
            <p:ph type="sldNum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1pPr>
            <a:lvl2pPr marL="742950" indent="-28575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2pPr>
            <a:lvl3pPr marL="11430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3pPr>
            <a:lvl4pPr marL="16002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4pPr>
            <a:lvl5pPr marL="2057400" indent="-228600" algn="ctr" eaLnBrk="0" hangingPunct="0">
              <a:lnSpc>
                <a:spcPts val="3000"/>
              </a:lnSpc>
              <a:defRPr sz="1200">
                <a:solidFill>
                  <a:srgbClr val="3366CC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lnSpc>
                <a:spcPts val="3000"/>
              </a:lnSpc>
              <a:spcBef>
                <a:spcPct val="0"/>
              </a:spcBef>
              <a:spcAft>
                <a:spcPct val="0"/>
              </a:spcAft>
              <a:defRPr sz="1200">
                <a:solidFill>
                  <a:srgbClr val="3366CC"/>
                </a:solidFill>
                <a:latin typeface="Arial" pitchFamily="34" charset="0"/>
              </a:defRPr>
            </a:lvl9pPr>
          </a:lstStyle>
          <a:p>
            <a:pPr algn="r">
              <a:lnSpc>
                <a:spcPct val="100000"/>
              </a:lnSpc>
            </a:pPr>
            <a:fld id="{57156812-F837-4411-9DBD-3093FB92AD29}" type="slidenum">
              <a:rPr lang="de-DE" sz="1000" smtClean="0">
                <a:solidFill>
                  <a:schemeClr val="bg1"/>
                </a:solidFill>
              </a:rPr>
              <a:pPr algn="r">
                <a:lnSpc>
                  <a:spcPct val="100000"/>
                </a:lnSpc>
              </a:pPr>
              <a:t>6</a:t>
            </a:fld>
            <a:endParaRPr lang="de-DE" sz="1000" smtClean="0">
              <a:solidFill>
                <a:schemeClr val="bg1"/>
              </a:solidFill>
            </a:endParaRPr>
          </a:p>
        </p:txBody>
      </p:sp>
      <p:sp>
        <p:nvSpPr>
          <p:cNvPr id="23554" name="Rectangle 11"/>
          <p:cNvSpPr>
            <a:spLocks noChangeArrowheads="1"/>
          </p:cNvSpPr>
          <p:nvPr/>
        </p:nvSpPr>
        <p:spPr bwMode="auto">
          <a:xfrm>
            <a:off x="395288" y="328935"/>
            <a:ext cx="5616575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de-DE" sz="2400" b="1" u="sng" dirty="0" err="1">
                <a:solidFill>
                  <a:srgbClr val="0070C0"/>
                </a:solidFill>
                <a:sym typeface="Wingdings" pitchFamily="2" charset="2"/>
              </a:rPr>
              <a:t>What</a:t>
            </a:r>
            <a:r>
              <a:rPr lang="de-DE" sz="2400" b="1" u="sng" dirty="0">
                <a:solidFill>
                  <a:srgbClr val="0070C0"/>
                </a:solidFill>
                <a:sym typeface="Wingdings" pitchFamily="2" charset="2"/>
              </a:rPr>
              <a:t> </a:t>
            </a:r>
            <a:r>
              <a:rPr lang="de-DE" sz="2400" b="1" u="sng" dirty="0" err="1" smtClean="0">
                <a:solidFill>
                  <a:srgbClr val="0070C0"/>
                </a:solidFill>
                <a:sym typeface="Wingdings" pitchFamily="2" charset="2"/>
              </a:rPr>
              <a:t>we</a:t>
            </a:r>
            <a:r>
              <a:rPr lang="de-DE" sz="2400" b="1" u="sng" dirty="0" smtClean="0">
                <a:solidFill>
                  <a:srgbClr val="0070C0"/>
                </a:solidFill>
                <a:sym typeface="Wingdings" pitchFamily="2" charset="2"/>
              </a:rPr>
              <a:t> </a:t>
            </a:r>
            <a:r>
              <a:rPr lang="de-DE" sz="2400" b="1" u="sng" dirty="0" err="1" smtClean="0">
                <a:solidFill>
                  <a:srgbClr val="0070C0"/>
                </a:solidFill>
                <a:sym typeface="Wingdings" pitchFamily="2" charset="2"/>
              </a:rPr>
              <a:t>need</a:t>
            </a:r>
            <a:r>
              <a:rPr lang="de-DE" sz="2400" b="1" u="sng" dirty="0" smtClean="0">
                <a:solidFill>
                  <a:srgbClr val="0070C0"/>
                </a:solidFill>
                <a:sym typeface="Wingdings" pitchFamily="2" charset="2"/>
              </a:rPr>
              <a:t> </a:t>
            </a:r>
            <a:r>
              <a:rPr lang="de-DE" sz="2400" b="1" u="sng" dirty="0" err="1" smtClean="0">
                <a:solidFill>
                  <a:srgbClr val="0070C0"/>
                </a:solidFill>
                <a:sym typeface="Wingdings" pitchFamily="2" charset="2"/>
              </a:rPr>
              <a:t>is</a:t>
            </a:r>
            <a:r>
              <a:rPr lang="de-DE" sz="2400" b="1" u="sng" dirty="0" smtClean="0">
                <a:solidFill>
                  <a:srgbClr val="0070C0"/>
                </a:solidFill>
                <a:sym typeface="Wingdings" pitchFamily="2" charset="2"/>
              </a:rPr>
              <a:t> …</a:t>
            </a:r>
            <a:endParaRPr lang="de-DE" sz="2400" b="1" dirty="0">
              <a:solidFill>
                <a:srgbClr val="0070C0"/>
              </a:solidFill>
            </a:endParaRPr>
          </a:p>
        </p:txBody>
      </p:sp>
      <p:pic>
        <p:nvPicPr>
          <p:cNvPr id="7" name="Picture 12" descr="Demostrat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775" y="2912269"/>
            <a:ext cx="1152525" cy="103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uppieren 1"/>
          <p:cNvGrpSpPr/>
          <p:nvPr/>
        </p:nvGrpSpPr>
        <p:grpSpPr>
          <a:xfrm>
            <a:off x="1979712" y="2337594"/>
            <a:ext cx="4754563" cy="2671762"/>
            <a:chOff x="1762125" y="1963738"/>
            <a:chExt cx="4754563" cy="2671762"/>
          </a:xfrm>
        </p:grpSpPr>
        <p:sp>
          <p:nvSpPr>
            <p:cNvPr id="8" name="Line 5"/>
            <p:cNvSpPr>
              <a:spLocks noChangeShapeType="1"/>
            </p:cNvSpPr>
            <p:nvPr/>
          </p:nvSpPr>
          <p:spPr bwMode="auto">
            <a:xfrm>
              <a:off x="1763713" y="2908300"/>
              <a:ext cx="3024187" cy="4968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>
              <a:off x="1762125" y="3482975"/>
              <a:ext cx="3743325" cy="11525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>
              <a:off x="1763713" y="2763838"/>
              <a:ext cx="367188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V="1">
              <a:off x="1763713" y="1963738"/>
              <a:ext cx="3384550" cy="5842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>
              <a:off x="1763713" y="3124200"/>
              <a:ext cx="4752975" cy="100012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de-DE"/>
            </a:p>
          </p:txBody>
        </p:sp>
        <p:sp>
          <p:nvSpPr>
            <p:cNvPr id="13" name="Line 20"/>
            <p:cNvSpPr>
              <a:spLocks noChangeShapeType="1"/>
            </p:cNvSpPr>
            <p:nvPr/>
          </p:nvSpPr>
          <p:spPr bwMode="auto">
            <a:xfrm>
              <a:off x="1763713" y="2565400"/>
              <a:ext cx="0" cy="93503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/>
            <a:lstStyle/>
            <a:p>
              <a:endParaRPr lang="de-DE"/>
            </a:p>
          </p:txBody>
        </p:sp>
      </p:grp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84796" y="5733256"/>
            <a:ext cx="7596336" cy="34111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 tIns="0" rIns="0" bIns="0" anchor="b"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en-US" sz="1800" dirty="0" smtClean="0">
                <a:solidFill>
                  <a:srgbClr val="111111"/>
                </a:solidFill>
                <a:sym typeface="Wingdings" pitchFamily="2" charset="2"/>
              </a:rPr>
              <a:t>A decision </a:t>
            </a:r>
            <a:r>
              <a:rPr lang="en-US" sz="1800" dirty="0">
                <a:solidFill>
                  <a:srgbClr val="111111"/>
                </a:solidFill>
                <a:sym typeface="Wingdings" pitchFamily="2" charset="2"/>
              </a:rPr>
              <a:t>s</a:t>
            </a:r>
            <a:r>
              <a:rPr lang="en-US" sz="1800" dirty="0" smtClean="0">
                <a:solidFill>
                  <a:srgbClr val="111111"/>
                </a:solidFill>
                <a:sym typeface="Wingdings" pitchFamily="2" charset="2"/>
              </a:rPr>
              <a:t>upport tool to initiate the right action for each situation </a:t>
            </a:r>
            <a:endParaRPr lang="en-US" sz="1800" dirty="0" smtClean="0">
              <a:solidFill>
                <a:srgbClr val="111111"/>
              </a:solidFill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828775" y="953942"/>
            <a:ext cx="49600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Helvetica 35 Thin" charset="0"/>
                <a:sym typeface="Wingdings" panose="05000000000000000000" pitchFamily="2" charset="2"/>
              </a:rPr>
              <a:t>which </a:t>
            </a:r>
            <a:r>
              <a:rPr lang="en-US" sz="2000" dirty="0" smtClean="0">
                <a:latin typeface="Helvetica 35 Thin" charset="0"/>
              </a:rPr>
              <a:t>sensors and where </a:t>
            </a:r>
            <a:r>
              <a:rPr lang="en-US" sz="2000" dirty="0">
                <a:latin typeface="Helvetica 35 Thin" charset="0"/>
              </a:rPr>
              <a:t>to </a:t>
            </a:r>
            <a:r>
              <a:rPr lang="en-US" sz="2000" dirty="0" smtClean="0">
                <a:latin typeface="Helvetica 35 Thin" charset="0"/>
              </a:rPr>
              <a:t>place them</a:t>
            </a:r>
            <a:endParaRPr lang="de-DE" sz="2000" dirty="0"/>
          </a:p>
        </p:txBody>
      </p:sp>
      <p:sp>
        <p:nvSpPr>
          <p:cNvPr id="15" name="Rechteck 14"/>
          <p:cNvSpPr/>
          <p:nvPr/>
        </p:nvSpPr>
        <p:spPr>
          <a:xfrm>
            <a:off x="871439" y="1354052"/>
            <a:ext cx="387477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Helvetica 35 Thin" charset="0"/>
                <a:sym typeface="Wingdings" panose="05000000000000000000" pitchFamily="2" charset="2"/>
              </a:rPr>
              <a:t></a:t>
            </a:r>
            <a:r>
              <a:rPr lang="en-US" sz="2000" dirty="0" smtClean="0">
                <a:latin typeface="Helvetica 35 Thin" charset="0"/>
              </a:rPr>
              <a:t>what to do in case of an alarm</a:t>
            </a:r>
            <a:endParaRPr lang="de-DE" sz="20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79512" y="980728"/>
            <a:ext cx="8234363" cy="475431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lIns="99761" tIns="49881" rIns="99761" bIns="49881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sng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SMaRT-Online</a:t>
            </a:r>
            <a:r>
              <a:rPr kumimoji="0" lang="en-GB" sz="2400" b="1" i="0" u="sng" strike="noStrike" kern="0" cap="none" spc="0" normalizeH="0" baseline="4000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WDN</a:t>
            </a:r>
            <a:endParaRPr kumimoji="0" lang="de-DE" sz="2400" b="1" i="0" u="sng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1" i="0" u="sng" strike="noStrike" kern="0" cap="none" spc="0" normalizeH="0" baseline="0" noProof="0" dirty="0" smtClean="0">
              <a:ln>
                <a:noFill/>
              </a:ln>
              <a:solidFill>
                <a:srgbClr val="00619E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Online 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S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ecurity 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M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anagement 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a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nd 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R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eliability </a:t>
            </a: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T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oolkit </a:t>
            </a:r>
          </a:p>
          <a:p>
            <a:pPr marL="0" marR="0" lvl="0" indent="0" algn="ctr" defTabSz="914400" eaLnBrk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for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W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ater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D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istribution 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N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8C8D8E">
                    <a:lumMod val="50000"/>
                  </a:srgbClr>
                </a:solidFill>
                <a:effectLst/>
                <a:uLnTx/>
                <a:uFillTx/>
                <a:latin typeface="Arial" charset="0"/>
              </a:rPr>
              <a:t>etworks</a:t>
            </a:r>
          </a:p>
          <a:p>
            <a:pPr marL="0" marR="0" lvl="0" indent="0" defTabSz="914400" eaLnBrk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sng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main Objective:</a:t>
            </a:r>
            <a:endParaRPr kumimoji="0" lang="en-US" sz="1800" b="1" i="0" u="sng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14400" eaLnBrk="1" fontAlgn="auto" latinLnBrk="0" hangingPunct="1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To develop an early warning system and a decision support  toolkit for emergencies and the deliberate contamination of WDN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pic>
        <p:nvPicPr>
          <p:cNvPr id="9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013" y="2592988"/>
            <a:ext cx="2210874" cy="1556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151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95536" y="1196752"/>
            <a:ext cx="3816424" cy="5112568"/>
          </a:xfrm>
          <a:prstGeom prst="rect">
            <a:avLst/>
          </a:prstGeom>
          <a:noFill/>
          <a:ln w="25400">
            <a:solidFill>
              <a:srgbClr val="4BB00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German </a:t>
            </a:r>
            <a:r>
              <a:rPr kumimoji="0" lang="de-DE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Partners</a:t>
            </a: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Enduser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and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de-DE" sz="1800" u="sng" kern="0" dirty="0" err="1">
                <a:solidFill>
                  <a:srgbClr val="000000"/>
                </a:solidFill>
                <a:latin typeface="Arial" charset="0"/>
                <a:cs typeface="Arial" charset="0"/>
              </a:rPr>
              <a:t>C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oordinator</a:t>
            </a:r>
            <a:r>
              <a:rPr kumimoji="0" lang="de-DE" sz="1800" b="0" i="0" u="sng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:</a:t>
            </a: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pitchFamily="34" charset="0"/>
              </a:rPr>
              <a:t>    </a:t>
            </a: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Berlin </a:t>
            </a: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Water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endParaRPr lang="de-DE" sz="1800" kern="0" dirty="0" smtClean="0">
              <a:solidFill>
                <a:srgbClr val="CFD0D0">
                  <a:lumMod val="10000"/>
                </a:srgbClr>
              </a:solidFill>
              <a:latin typeface="Arial" charset="0"/>
              <a:cs typeface="Arial" charset="0"/>
            </a:endParaRP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endParaRPr lang="de-DE" sz="1800" kern="0" dirty="0">
              <a:solidFill>
                <a:srgbClr val="CFD0D0">
                  <a:lumMod val="10000"/>
                </a:srgbClr>
              </a:solidFill>
              <a:latin typeface="Arial" charset="0"/>
              <a:cs typeface="Arial" charset="0"/>
            </a:endParaRP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Industry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de-DE" sz="1800" u="sng" kern="0" dirty="0" err="1">
                <a:solidFill>
                  <a:srgbClr val="CFD0D0">
                    <a:lumMod val="10000"/>
                  </a:srgbClr>
                </a:solidFill>
                <a:latin typeface="Arial" charset="0"/>
                <a:cs typeface="Arial" charset="0"/>
              </a:rPr>
              <a:t>P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artner</a:t>
            </a:r>
            <a:r>
              <a:rPr kumimoji="0" lang="de-DE" sz="1800" b="0" i="0" u="sng" strike="noStrike" kern="0" cap="none" spc="0" normalizeH="0" baseline="0" noProof="0" dirty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: </a:t>
            </a:r>
            <a:endParaRPr kumimoji="0" lang="de-DE" sz="1800" b="0" i="0" u="sng" strike="noStrike" kern="0" cap="none" spc="0" normalizeH="0" baseline="0" noProof="0" dirty="0" smtClean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3S-Consult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Arial" pitchFamily="34" charset="0"/>
            </a:endParaRP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de-DE" sz="1800" u="sng" kern="0" dirty="0">
                <a:solidFill>
                  <a:srgbClr val="CFD0D0">
                    <a:lumMod val="10000"/>
                  </a:srgbClr>
                </a:solidFill>
                <a:latin typeface="Arial" charset="0"/>
                <a:cs typeface="Arial" charset="0"/>
              </a:rPr>
              <a:t>R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esearch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de-DE" sz="1800" u="sng" kern="0" dirty="0" err="1">
                <a:solidFill>
                  <a:srgbClr val="CFD0D0">
                    <a:lumMod val="10000"/>
                  </a:srgbClr>
                </a:solidFill>
                <a:latin typeface="Arial" charset="0"/>
                <a:cs typeface="Arial" charset="0"/>
              </a:rPr>
              <a:t>P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artner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:</a:t>
            </a: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DVGW-Technology Center </a:t>
            </a: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for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</a:t>
            </a: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	</a:t>
            </a: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Water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Fraunhofer Institut 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für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Optronik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,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 </a:t>
            </a: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	Systemtechnik und</a:t>
            </a:r>
            <a:r>
              <a:rPr kumimoji="0" lang="de-DE" sz="1800" b="0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	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Bildauswertung    </a:t>
            </a:r>
          </a:p>
          <a:p>
            <a:pPr marL="0" marR="0" lvl="0" indent="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	(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IOSB)</a:t>
            </a:r>
          </a:p>
          <a:p>
            <a:pPr marL="355600" marR="0" lvl="0" indent="-355600" defTabSz="900113" eaLnBrk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Wingdings" pitchFamily="2" charset="2"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	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427984" y="1196752"/>
            <a:ext cx="4248472" cy="5112568"/>
          </a:xfrm>
          <a:prstGeom prst="rect">
            <a:avLst/>
          </a:prstGeom>
          <a:noFill/>
          <a:ln w="25400">
            <a:solidFill>
              <a:srgbClr val="4BB00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1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French </a:t>
            </a:r>
            <a:r>
              <a:rPr lang="de-DE" sz="1800" b="1" u="sng" kern="0" dirty="0" err="1">
                <a:solidFill>
                  <a:srgbClr val="000000"/>
                </a:solidFill>
                <a:latin typeface="Arial" charset="0"/>
                <a:cs typeface="Arial" charset="0"/>
              </a:rPr>
              <a:t>P</a:t>
            </a:r>
            <a:r>
              <a:rPr kumimoji="0" lang="de-DE" sz="1800" b="1" i="0" u="sng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artners</a:t>
            </a:r>
            <a:endParaRPr kumimoji="0" lang="de-DE" sz="1800" b="1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Endusers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:</a:t>
            </a:r>
            <a:endParaRPr kumimoji="0" lang="de-DE" sz="18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Communauté </a:t>
            </a:r>
            <a:r>
              <a:rPr kumimoji="0" lang="fr-FR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urbaine de </a:t>
            </a: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Strasbourg </a:t>
            </a: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Veolia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Eau </a:t>
            </a:r>
            <a:r>
              <a:rPr kumimoji="0" lang="de-DE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d‘IIe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de France</a:t>
            </a:r>
            <a:endParaRPr kumimoji="0" lang="fr-FR" sz="1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Arial" pitchFamily="34" charset="0"/>
            </a:endParaRP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fr-F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Industry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de-DE" sz="1800" u="sng" kern="0" dirty="0" err="1">
                <a:solidFill>
                  <a:srgbClr val="CFD0D0">
                    <a:lumMod val="10000"/>
                  </a:srgbClr>
                </a:solidFill>
                <a:latin typeface="Arial" charset="0"/>
                <a:cs typeface="Arial" charset="0"/>
              </a:rPr>
              <a:t>P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artner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: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Veolia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 Environment 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Recherche &amp; </a:t>
            </a: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Innovation</a:t>
            </a:r>
            <a:r>
              <a: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	</a:t>
            </a: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latin typeface="Arial" charset="0"/>
              <a:cs typeface="Arial" charset="0"/>
            </a:endParaRPr>
          </a:p>
          <a:p>
            <a:pPr marL="0" marR="0" lvl="0" indent="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Tx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lang="de-DE" sz="1800" u="sng" kern="0" dirty="0">
                <a:solidFill>
                  <a:srgbClr val="CFD0D0">
                    <a:lumMod val="10000"/>
                  </a:srgbClr>
                </a:solidFill>
                <a:latin typeface="Arial" charset="0"/>
                <a:cs typeface="Arial" charset="0"/>
              </a:rPr>
              <a:t>R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esearch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lang="de-DE" sz="1800" u="sng" kern="0" dirty="0" smtClean="0">
                <a:solidFill>
                  <a:srgbClr val="CFD0D0">
                    <a:lumMod val="10000"/>
                  </a:srgbClr>
                </a:solidFill>
                <a:latin typeface="Arial" charset="0"/>
                <a:cs typeface="Arial" charset="0"/>
              </a:rPr>
              <a:t>P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artners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 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latin typeface="Arial" charset="0"/>
                <a:cs typeface="Arial" charset="0"/>
              </a:rPr>
              <a:t>and</a:t>
            </a:r>
            <a:r>
              <a:rPr kumimoji="0" lang="de-DE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cs typeface="Arial" pitchFamily="34" charset="0"/>
              </a:rPr>
              <a:t> </a:t>
            </a:r>
            <a:r>
              <a:rPr lang="de-DE" sz="1800" u="sng" kern="0" dirty="0" err="1">
                <a:solidFill>
                  <a:srgbClr val="CFD0D0">
                    <a:lumMod val="10000"/>
                  </a:srgbClr>
                </a:solidFill>
                <a:cs typeface="Arial" pitchFamily="34" charset="0"/>
              </a:rPr>
              <a:t>C</a:t>
            </a:r>
            <a:r>
              <a:rPr kumimoji="0" lang="de-DE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CFD0D0">
                    <a:lumMod val="10000"/>
                  </a:srgbClr>
                </a:solidFill>
                <a:effectLst/>
                <a:uLnTx/>
                <a:uFillTx/>
                <a:cs typeface="Arial" pitchFamily="34" charset="0"/>
              </a:rPr>
              <a:t>oordinator</a:t>
            </a:r>
            <a:endParaRPr kumimoji="0" lang="de-DE" sz="1800" b="0" i="0" u="sng" strike="noStrike" kern="0" cap="none" spc="0" normalizeH="0" baseline="0" noProof="0" dirty="0">
              <a:ln>
                <a:noFill/>
              </a:ln>
              <a:solidFill>
                <a:srgbClr val="CFD0D0">
                  <a:lumMod val="10000"/>
                </a:srgbClr>
              </a:solidFill>
              <a:effectLst/>
              <a:uLnTx/>
              <a:uFillTx/>
              <a:cs typeface="Arial" pitchFamily="34" charset="0"/>
            </a:endParaRPr>
          </a:p>
          <a:p>
            <a:pPr marL="285750" indent="-285750" defTabSz="900113" eaLnBrk="0" fontAlgn="auto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lang="de-DE" sz="1800" kern="0" dirty="0" err="1">
                <a:solidFill>
                  <a:srgbClr val="0070C0"/>
                </a:solidFill>
                <a:cs typeface="Arial" pitchFamily="34" charset="0"/>
              </a:rPr>
              <a:t>Engees</a:t>
            </a:r>
            <a:r>
              <a:rPr lang="fr-FR" sz="1800" kern="0" dirty="0">
                <a:solidFill>
                  <a:srgbClr val="0070C0"/>
                </a:solidFill>
                <a:cs typeface="Arial" pitchFamily="34" charset="0"/>
              </a:rPr>
              <a:t>: École nationale du Génie de l‘eau et de l‘environnement de </a:t>
            </a:r>
            <a:r>
              <a:rPr lang="fr-FR" sz="1800" kern="0" dirty="0" smtClean="0">
                <a:solidFill>
                  <a:srgbClr val="0070C0"/>
                </a:solidFill>
                <a:cs typeface="Arial" pitchFamily="34" charset="0"/>
              </a:rPr>
              <a:t>Strasbourg</a:t>
            </a: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Arial" pitchFamily="34" charset="0"/>
            </a:endParaRPr>
          </a:p>
          <a:p>
            <a:pPr marL="285750" marR="0" lvl="0" indent="-285750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Arial" pitchFamily="34" charset="0"/>
              <a:buChar char="•"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Arial" pitchFamily="34" charset="0"/>
              </a:rPr>
              <a:t>Irstea</a:t>
            </a:r>
            <a:r>
              <a:rPr lang="de-DE" sz="1800" kern="0" dirty="0" smtClean="0">
                <a:solidFill>
                  <a:srgbClr val="0070C0"/>
                </a:solidFill>
                <a:cs typeface="Arial" pitchFamily="34" charset="0"/>
              </a:rPr>
              <a:t>: National Research Institute </a:t>
            </a:r>
            <a:r>
              <a:rPr lang="de-DE" sz="1800" kern="0" dirty="0" err="1" smtClean="0">
                <a:solidFill>
                  <a:srgbClr val="0070C0"/>
                </a:solidFill>
                <a:cs typeface="Arial" pitchFamily="34" charset="0"/>
              </a:rPr>
              <a:t>of</a:t>
            </a:r>
            <a:r>
              <a:rPr lang="de-DE" sz="1800" kern="0" dirty="0" smtClean="0">
                <a:solidFill>
                  <a:srgbClr val="0070C0"/>
                </a:solidFill>
                <a:cs typeface="Arial" pitchFamily="34" charset="0"/>
              </a:rPr>
              <a:t> Science </a:t>
            </a:r>
            <a:r>
              <a:rPr lang="de-DE" sz="1800" kern="0" dirty="0" err="1" smtClean="0">
                <a:solidFill>
                  <a:srgbClr val="0070C0"/>
                </a:solidFill>
                <a:cs typeface="Arial" pitchFamily="34" charset="0"/>
              </a:rPr>
              <a:t>and</a:t>
            </a:r>
            <a:r>
              <a:rPr lang="de-DE" sz="1800" kern="0" dirty="0" smtClean="0">
                <a:solidFill>
                  <a:srgbClr val="0070C0"/>
                </a:solidFill>
                <a:cs typeface="Arial" pitchFamily="34" charset="0"/>
              </a:rPr>
              <a:t> Technology </a:t>
            </a:r>
            <a:r>
              <a:rPr lang="de-DE" sz="1800" kern="0" dirty="0" err="1" smtClean="0">
                <a:solidFill>
                  <a:srgbClr val="0070C0"/>
                </a:solidFill>
                <a:cs typeface="Arial" pitchFamily="34" charset="0"/>
              </a:rPr>
              <a:t>for</a:t>
            </a:r>
            <a:r>
              <a:rPr lang="de-DE" sz="1800" kern="0" dirty="0" smtClean="0">
                <a:solidFill>
                  <a:srgbClr val="0070C0"/>
                </a:solidFill>
                <a:cs typeface="Arial" pitchFamily="34" charset="0"/>
              </a:rPr>
              <a:t> </a:t>
            </a:r>
            <a:r>
              <a:rPr lang="de-DE" sz="1800" kern="0" dirty="0">
                <a:solidFill>
                  <a:srgbClr val="0070C0"/>
                </a:solidFill>
                <a:cs typeface="Arial" pitchFamily="34" charset="0"/>
              </a:rPr>
              <a:t>E</a:t>
            </a:r>
            <a:r>
              <a:rPr lang="de-DE" sz="1800" kern="0" dirty="0" smtClean="0">
                <a:solidFill>
                  <a:srgbClr val="0070C0"/>
                </a:solidFill>
                <a:cs typeface="Arial" pitchFamily="34" charset="0"/>
              </a:rPr>
              <a:t>nvironment </a:t>
            </a:r>
            <a:r>
              <a:rPr lang="de-DE" sz="1800" kern="0" dirty="0" err="1" smtClean="0">
                <a:solidFill>
                  <a:srgbClr val="0070C0"/>
                </a:solidFill>
                <a:cs typeface="Arial" pitchFamily="34" charset="0"/>
              </a:rPr>
              <a:t>and</a:t>
            </a:r>
            <a:r>
              <a:rPr lang="de-DE" sz="1800" kern="0" dirty="0" smtClean="0">
                <a:solidFill>
                  <a:srgbClr val="0070C0"/>
                </a:solidFill>
                <a:cs typeface="Arial" pitchFamily="34" charset="0"/>
              </a:rPr>
              <a:t> </a:t>
            </a:r>
            <a:r>
              <a:rPr lang="de-DE" sz="1800" kern="0" dirty="0" err="1" smtClean="0">
                <a:solidFill>
                  <a:srgbClr val="0070C0"/>
                </a:solidFill>
                <a:cs typeface="Arial" pitchFamily="34" charset="0"/>
              </a:rPr>
              <a:t>Agriculture</a:t>
            </a:r>
            <a:endParaRPr kumimoji="0" lang="de-DE" sz="18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Arial" pitchFamily="34" charset="0"/>
            </a:endParaRPr>
          </a:p>
          <a:p>
            <a:pPr marL="0" marR="0" lvl="0" indent="-355600" algn="ctr" defTabSz="900113" eaLnBrk="0" fontAlgn="auto" latinLnBrk="0" hangingPunct="0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>
                <a:srgbClr val="4BB005"/>
              </a:buClr>
              <a:buSzTx/>
              <a:buFont typeface="Wingdings" pitchFamily="2" charset="2"/>
              <a:buNone/>
              <a:tabLst>
                <a:tab pos="360363" algn="l"/>
                <a:tab pos="720725" algn="l"/>
                <a:tab pos="1073150" algn="l"/>
                <a:tab pos="1438275" algn="l"/>
                <a:tab pos="1792288" algn="l"/>
              </a:tabLst>
              <a:defRPr/>
            </a:pPr>
            <a:r>
              <a:rPr kumimoji="0" lang="de-DE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cs typeface="Arial" charset="0"/>
              </a:rPr>
              <a:t>		</a:t>
            </a: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cs typeface="Arial" charset="0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395288" y="355096"/>
            <a:ext cx="5616575" cy="358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/>
          <a:p>
            <a:pPr marL="0" marR="0" lvl="0" indent="0" defTabSz="914400" eaLnBrk="0" fontAlgn="auto" latinLnBrk="0" hangingPunc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sng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sym typeface="Wingdings" pitchFamily="2" charset="2"/>
              </a:rPr>
              <a:t>Consortium</a:t>
            </a:r>
            <a:endParaRPr kumimoji="0" lang="de-DE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912759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0" descr="SmartOnline_Concep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5" b="4366"/>
          <a:stretch>
            <a:fillRect/>
          </a:stretch>
        </p:blipFill>
        <p:spPr bwMode="auto">
          <a:xfrm>
            <a:off x="204298" y="837416"/>
            <a:ext cx="8400150" cy="5615919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</p:pic>
      <p:sp>
        <p:nvSpPr>
          <p:cNvPr id="8" name="Rechteck 5"/>
          <p:cNvSpPr>
            <a:spLocks noChangeArrowheads="1"/>
          </p:cNvSpPr>
          <p:nvPr/>
        </p:nvSpPr>
        <p:spPr bwMode="auto">
          <a:xfrm>
            <a:off x="382588" y="360363"/>
            <a:ext cx="78486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ts val="3000"/>
              </a:lnSpc>
            </a:pPr>
            <a:r>
              <a:rPr lang="en-US" sz="2400" b="1" dirty="0" smtClean="0">
                <a:solidFill>
                  <a:srgbClr val="0070C0"/>
                </a:solidFill>
              </a:rPr>
              <a:t>Decision</a:t>
            </a:r>
            <a:r>
              <a:rPr lang="de-DE" sz="2400" b="1" dirty="0" smtClean="0">
                <a:solidFill>
                  <a:srgbClr val="0070C0"/>
                </a:solidFill>
              </a:rPr>
              <a:t> </a:t>
            </a:r>
            <a:r>
              <a:rPr lang="de-DE" sz="2400" b="1" dirty="0">
                <a:solidFill>
                  <a:srgbClr val="0070C0"/>
                </a:solidFill>
              </a:rPr>
              <a:t>Support Tool:</a:t>
            </a:r>
          </a:p>
        </p:txBody>
      </p:sp>
      <p:sp>
        <p:nvSpPr>
          <p:cNvPr id="2" name="Ellipse 1"/>
          <p:cNvSpPr/>
          <p:nvPr/>
        </p:nvSpPr>
        <p:spPr>
          <a:xfrm>
            <a:off x="755576" y="5373216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Ellipse 4"/>
          <p:cNvSpPr/>
          <p:nvPr/>
        </p:nvSpPr>
        <p:spPr>
          <a:xfrm>
            <a:off x="2051720" y="1988840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Ellipse 5"/>
          <p:cNvSpPr/>
          <p:nvPr/>
        </p:nvSpPr>
        <p:spPr>
          <a:xfrm>
            <a:off x="2051720" y="3717032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1274168" y="4221088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Ellipse 8"/>
          <p:cNvSpPr/>
          <p:nvPr/>
        </p:nvSpPr>
        <p:spPr>
          <a:xfrm>
            <a:off x="3308673" y="1643683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/>
          <p:cNvSpPr/>
          <p:nvPr/>
        </p:nvSpPr>
        <p:spPr>
          <a:xfrm>
            <a:off x="3265240" y="3574132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Ellipse 10"/>
          <p:cNvSpPr/>
          <p:nvPr/>
        </p:nvSpPr>
        <p:spPr>
          <a:xfrm>
            <a:off x="3347864" y="4223345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1619672" y="1643683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968277" y="2276872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Ellipse 13"/>
          <p:cNvSpPr/>
          <p:nvPr/>
        </p:nvSpPr>
        <p:spPr>
          <a:xfrm>
            <a:off x="978893" y="3068960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Ellipse 14"/>
          <p:cNvSpPr/>
          <p:nvPr/>
        </p:nvSpPr>
        <p:spPr>
          <a:xfrm>
            <a:off x="2490020" y="1643683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2339752" y="4270970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3851920" y="3080742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/>
          <p:cNvSpPr/>
          <p:nvPr/>
        </p:nvSpPr>
        <p:spPr>
          <a:xfrm>
            <a:off x="3851920" y="1916832"/>
            <a:ext cx="144016" cy="1440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0466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616"/>
  <p:tag name="BMPHEIGHT" val="183"/>
  <p:tag name="SOURCE" val="\documentclass{slides}&#10;\pagestyle{empty}&#10;\usepackage{color}&#10;\begin{document}&#10;\color{black}&#10;$C_{in,East}$&#10;\end{document} "/>
  <p:tag name="TRANSPARENT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691"/>
  <p:tag name="BMPHEIGHT" val="183"/>
  <p:tag name="SOURCE" val="\documentclass{slides}&#10;\pagestyle{empty}&#10;\usepackage{color}&#10;\begin{document}&#10;\color{black}&#10;$C_{in,South}$&#10;\end{document} "/>
  <p:tag name="TRANSPARENT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941"/>
  <p:tag name="BMPHEIGHT" val="183"/>
  <p:tag name="SOURCE" val="\documentclass{slides}&#10;\pagestyle{empty}&#10;\usepackage{color}&#10;\begin{document}&#10;\color{black}&#10;$C_{complete,out}$&#10;\end{document} "/>
  <p:tag name="TRANSPARENT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MPWIDTH" val="941"/>
  <p:tag name="BMPHEIGHT" val="183"/>
  <p:tag name="SOURCE" val="\documentclass{slides}&#10;\pagestyle{empty}&#10;\usepackage{color}&#10;\begin{document}&#10;\color{black}&#10;$C_{complete,out}$&#10;\end{document} "/>
  <p:tag name="TRANSPARENT" val="True"/>
</p:tagLst>
</file>

<file path=ppt/theme/theme1.xml><?xml version="1.0" encoding="utf-8"?>
<a:theme xmlns:a="http://schemas.openxmlformats.org/drawingml/2006/main" name="BWB_Master">
  <a:themeElements>
    <a:clrScheme name="BWB_Master 3">
      <a:dk1>
        <a:srgbClr val="8C8D8E"/>
      </a:dk1>
      <a:lt1>
        <a:srgbClr val="FFFFFF"/>
      </a:lt1>
      <a:dk2>
        <a:srgbClr val="00619E"/>
      </a:dk2>
      <a:lt2>
        <a:srgbClr val="808080"/>
      </a:lt2>
      <a:accent1>
        <a:srgbClr val="A4A7A6"/>
      </a:accent1>
      <a:accent2>
        <a:srgbClr val="4BB005"/>
      </a:accent2>
      <a:accent3>
        <a:srgbClr val="FFFFFF"/>
      </a:accent3>
      <a:accent4>
        <a:srgbClr val="777878"/>
      </a:accent4>
      <a:accent5>
        <a:srgbClr val="CFD0D0"/>
      </a:accent5>
      <a:accent6>
        <a:srgbClr val="439F04"/>
      </a:accent6>
      <a:hlink>
        <a:srgbClr val="BA273B"/>
      </a:hlink>
      <a:folHlink>
        <a:srgbClr val="861C2B"/>
      </a:folHlink>
    </a:clrScheme>
    <a:fontScheme name="BWB_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A4A7A6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8C8D8E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ts val="3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rgbClr val="3366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A4A7A6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8C8D8E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ts val="3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rgbClr val="3366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WB_Master 1">
        <a:dk1>
          <a:srgbClr val="000000"/>
        </a:dk1>
        <a:lt1>
          <a:srgbClr val="FFFFFF"/>
        </a:lt1>
        <a:dk2>
          <a:srgbClr val="878DC2"/>
        </a:dk2>
        <a:lt2>
          <a:srgbClr val="808080"/>
        </a:lt2>
        <a:accent1>
          <a:srgbClr val="0E1A85"/>
        </a:accent1>
        <a:accent2>
          <a:srgbClr val="6E76B6"/>
        </a:accent2>
        <a:accent3>
          <a:srgbClr val="FFFFFF"/>
        </a:accent3>
        <a:accent4>
          <a:srgbClr val="000000"/>
        </a:accent4>
        <a:accent5>
          <a:srgbClr val="AAABC2"/>
        </a:accent5>
        <a:accent6>
          <a:srgbClr val="636AA5"/>
        </a:accent6>
        <a:hlink>
          <a:srgbClr val="9FA3CE"/>
        </a:hlink>
        <a:folHlink>
          <a:srgbClr val="CFD1E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WB_Master 2">
        <a:dk1>
          <a:srgbClr val="4F5150"/>
        </a:dk1>
        <a:lt1>
          <a:srgbClr val="FFFFFF"/>
        </a:lt1>
        <a:dk2>
          <a:srgbClr val="0060A1"/>
        </a:dk2>
        <a:lt2>
          <a:srgbClr val="808080"/>
        </a:lt2>
        <a:accent1>
          <a:srgbClr val="A4A7A6"/>
        </a:accent1>
        <a:accent2>
          <a:srgbClr val="5BAC35"/>
        </a:accent2>
        <a:accent3>
          <a:srgbClr val="FFFFFF"/>
        </a:accent3>
        <a:accent4>
          <a:srgbClr val="424443"/>
        </a:accent4>
        <a:accent5>
          <a:srgbClr val="CFD0D0"/>
        </a:accent5>
        <a:accent6>
          <a:srgbClr val="529B2F"/>
        </a:accent6>
        <a:hlink>
          <a:srgbClr val="0060A1"/>
        </a:hlink>
        <a:folHlink>
          <a:srgbClr val="AEC7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WB_Master 3">
        <a:dk1>
          <a:srgbClr val="8C8D8E"/>
        </a:dk1>
        <a:lt1>
          <a:srgbClr val="FFFFFF"/>
        </a:lt1>
        <a:dk2>
          <a:srgbClr val="00619E"/>
        </a:dk2>
        <a:lt2>
          <a:srgbClr val="808080"/>
        </a:lt2>
        <a:accent1>
          <a:srgbClr val="A4A7A6"/>
        </a:accent1>
        <a:accent2>
          <a:srgbClr val="4BB005"/>
        </a:accent2>
        <a:accent3>
          <a:srgbClr val="FFFFFF"/>
        </a:accent3>
        <a:accent4>
          <a:srgbClr val="777878"/>
        </a:accent4>
        <a:accent5>
          <a:srgbClr val="CFD0D0"/>
        </a:accent5>
        <a:accent6>
          <a:srgbClr val="439F04"/>
        </a:accent6>
        <a:hlink>
          <a:srgbClr val="BA273B"/>
        </a:hlink>
        <a:folHlink>
          <a:srgbClr val="861C2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WB_Master Korrektur">
  <a:themeElements>
    <a:clrScheme name="BWB_Master Korrektur 1">
      <a:dk1>
        <a:srgbClr val="000000"/>
      </a:dk1>
      <a:lt1>
        <a:srgbClr val="FFFFFF"/>
      </a:lt1>
      <a:dk2>
        <a:srgbClr val="0060A1"/>
      </a:dk2>
      <a:lt2>
        <a:srgbClr val="808080"/>
      </a:lt2>
      <a:accent1>
        <a:srgbClr val="FFFFFF"/>
      </a:accent1>
      <a:accent2>
        <a:srgbClr val="5BAC35"/>
      </a:accent2>
      <a:accent3>
        <a:srgbClr val="FFFFFF"/>
      </a:accent3>
      <a:accent4>
        <a:srgbClr val="000000"/>
      </a:accent4>
      <a:accent5>
        <a:srgbClr val="FFFFFF"/>
      </a:accent5>
      <a:accent6>
        <a:srgbClr val="529B2F"/>
      </a:accent6>
      <a:hlink>
        <a:srgbClr val="0060A1"/>
      </a:hlink>
      <a:folHlink>
        <a:srgbClr val="AEC7E8"/>
      </a:folHlink>
    </a:clrScheme>
    <a:fontScheme name="BWB_Master Korrektu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WB_Master Korrektur 1">
        <a:dk1>
          <a:srgbClr val="000000"/>
        </a:dk1>
        <a:lt1>
          <a:srgbClr val="FFFFFF"/>
        </a:lt1>
        <a:dk2>
          <a:srgbClr val="0060A1"/>
        </a:dk2>
        <a:lt2>
          <a:srgbClr val="808080"/>
        </a:lt2>
        <a:accent1>
          <a:srgbClr val="FFFFFF"/>
        </a:accent1>
        <a:accent2>
          <a:srgbClr val="5BAC35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529B2F"/>
        </a:accent6>
        <a:hlink>
          <a:srgbClr val="0060A1"/>
        </a:hlink>
        <a:folHlink>
          <a:srgbClr val="AEC7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attern">
  <a:themeElements>
    <a:clrScheme name="Irstea Institutionnel">
      <a:dk1>
        <a:srgbClr val="083F88"/>
      </a:dk1>
      <a:lt1>
        <a:sysClr val="window" lastClr="FFFFFF"/>
      </a:lt1>
      <a:dk2>
        <a:srgbClr val="00AEEF"/>
      </a:dk2>
      <a:lt2>
        <a:srgbClr val="FFFFFF"/>
      </a:lt2>
      <a:accent1>
        <a:srgbClr val="99CA3C"/>
      </a:accent1>
      <a:accent2>
        <a:srgbClr val="00AEEF"/>
      </a:accent2>
      <a:accent3>
        <a:srgbClr val="083F88"/>
      </a:accent3>
      <a:accent4>
        <a:srgbClr val="B9E5FB"/>
      </a:accent4>
      <a:accent5>
        <a:srgbClr val="652D91"/>
      </a:accent5>
      <a:accent6>
        <a:srgbClr val="A2238F"/>
      </a:accent6>
      <a:hlink>
        <a:srgbClr val="00AEEF"/>
      </a:hlink>
      <a:folHlink>
        <a:srgbClr val="89C540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BWB_Master">
  <a:themeElements>
    <a:clrScheme name="BWB_Master 3">
      <a:dk1>
        <a:srgbClr val="8C8D8E"/>
      </a:dk1>
      <a:lt1>
        <a:srgbClr val="FFFFFF"/>
      </a:lt1>
      <a:dk2>
        <a:srgbClr val="00619E"/>
      </a:dk2>
      <a:lt2>
        <a:srgbClr val="808080"/>
      </a:lt2>
      <a:accent1>
        <a:srgbClr val="A4A7A6"/>
      </a:accent1>
      <a:accent2>
        <a:srgbClr val="4BB005"/>
      </a:accent2>
      <a:accent3>
        <a:srgbClr val="FFFFFF"/>
      </a:accent3>
      <a:accent4>
        <a:srgbClr val="777878"/>
      </a:accent4>
      <a:accent5>
        <a:srgbClr val="CFD0D0"/>
      </a:accent5>
      <a:accent6>
        <a:srgbClr val="439F04"/>
      </a:accent6>
      <a:hlink>
        <a:srgbClr val="BA273B"/>
      </a:hlink>
      <a:folHlink>
        <a:srgbClr val="861C2B"/>
      </a:folHlink>
    </a:clrScheme>
    <a:fontScheme name="BWB_Mast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A4A7A6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8C8D8E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ts val="3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rgbClr val="3366CC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A4A7A6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8C8D8E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ts val="3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200" b="0" i="0" u="none" strike="noStrike" cap="none" normalizeH="0" baseline="0" smtClean="0">
            <a:ln>
              <a:noFill/>
            </a:ln>
            <a:solidFill>
              <a:srgbClr val="3366CC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WB_Master 1">
        <a:dk1>
          <a:srgbClr val="000000"/>
        </a:dk1>
        <a:lt1>
          <a:srgbClr val="FFFFFF"/>
        </a:lt1>
        <a:dk2>
          <a:srgbClr val="878DC2"/>
        </a:dk2>
        <a:lt2>
          <a:srgbClr val="808080"/>
        </a:lt2>
        <a:accent1>
          <a:srgbClr val="0E1A85"/>
        </a:accent1>
        <a:accent2>
          <a:srgbClr val="6E76B6"/>
        </a:accent2>
        <a:accent3>
          <a:srgbClr val="FFFFFF"/>
        </a:accent3>
        <a:accent4>
          <a:srgbClr val="000000"/>
        </a:accent4>
        <a:accent5>
          <a:srgbClr val="AAABC2"/>
        </a:accent5>
        <a:accent6>
          <a:srgbClr val="636AA5"/>
        </a:accent6>
        <a:hlink>
          <a:srgbClr val="9FA3CE"/>
        </a:hlink>
        <a:folHlink>
          <a:srgbClr val="CFD1E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WB_Master 2">
        <a:dk1>
          <a:srgbClr val="4F5150"/>
        </a:dk1>
        <a:lt1>
          <a:srgbClr val="FFFFFF"/>
        </a:lt1>
        <a:dk2>
          <a:srgbClr val="0060A1"/>
        </a:dk2>
        <a:lt2>
          <a:srgbClr val="808080"/>
        </a:lt2>
        <a:accent1>
          <a:srgbClr val="A4A7A6"/>
        </a:accent1>
        <a:accent2>
          <a:srgbClr val="5BAC35"/>
        </a:accent2>
        <a:accent3>
          <a:srgbClr val="FFFFFF"/>
        </a:accent3>
        <a:accent4>
          <a:srgbClr val="424443"/>
        </a:accent4>
        <a:accent5>
          <a:srgbClr val="CFD0D0"/>
        </a:accent5>
        <a:accent6>
          <a:srgbClr val="529B2F"/>
        </a:accent6>
        <a:hlink>
          <a:srgbClr val="0060A1"/>
        </a:hlink>
        <a:folHlink>
          <a:srgbClr val="AEC7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WB_Master 3">
        <a:dk1>
          <a:srgbClr val="8C8D8E"/>
        </a:dk1>
        <a:lt1>
          <a:srgbClr val="FFFFFF"/>
        </a:lt1>
        <a:dk2>
          <a:srgbClr val="00619E"/>
        </a:dk2>
        <a:lt2>
          <a:srgbClr val="808080"/>
        </a:lt2>
        <a:accent1>
          <a:srgbClr val="A4A7A6"/>
        </a:accent1>
        <a:accent2>
          <a:srgbClr val="4BB005"/>
        </a:accent2>
        <a:accent3>
          <a:srgbClr val="FFFFFF"/>
        </a:accent3>
        <a:accent4>
          <a:srgbClr val="777878"/>
        </a:accent4>
        <a:accent5>
          <a:srgbClr val="CFD0D0"/>
        </a:accent5>
        <a:accent6>
          <a:srgbClr val="439F04"/>
        </a:accent6>
        <a:hlink>
          <a:srgbClr val="BA273B"/>
        </a:hlink>
        <a:folHlink>
          <a:srgbClr val="861C2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BWB_Master</Template>
  <TotalTime>8</TotalTime>
  <Words>1343</Words>
  <Application>Microsoft Macintosh PowerPoint</Application>
  <PresentationFormat>Présentation à l'écran (4:3)</PresentationFormat>
  <Paragraphs>274</Paragraphs>
  <Slides>21</Slides>
  <Notes>17</Notes>
  <HiddenSlides>1</HiddenSlides>
  <MMClips>0</MMClips>
  <ScaleCrop>false</ScaleCrop>
  <HeadingPairs>
    <vt:vector size="4" baseType="variant">
      <vt:variant>
        <vt:lpstr>Thème</vt:lpstr>
      </vt:variant>
      <vt:variant>
        <vt:i4>4</vt:i4>
      </vt:variant>
      <vt:variant>
        <vt:lpstr>Titres des diapositives</vt:lpstr>
      </vt:variant>
      <vt:variant>
        <vt:i4>21</vt:i4>
      </vt:variant>
    </vt:vector>
  </HeadingPairs>
  <TitlesOfParts>
    <vt:vector size="25" baseType="lpstr">
      <vt:lpstr>BWB_Master</vt:lpstr>
      <vt:lpstr>BWB_Master Korrektur</vt:lpstr>
      <vt:lpstr>pattern</vt:lpstr>
      <vt:lpstr>1_BWB_Master</vt:lpstr>
      <vt:lpstr>  A Franco-German Project for the Online Security Management of Water Distribution Networks Funded by the German Federal Ministry of Education and Research and the French Agence National de la recherche (ANR)</vt:lpstr>
      <vt:lpstr>Présentation PowerPoint</vt:lpstr>
      <vt:lpstr>Ensuring the security of the water supply –  one of the major challenges of the 21st Century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Optimal Sensor Placement for all three cities</vt:lpstr>
      <vt:lpstr>Alarm Generation Module</vt:lpstr>
      <vt:lpstr>Online Simulation on Real Networks</vt:lpstr>
      <vt:lpstr>Source Identification</vt:lpstr>
      <vt:lpstr>Présentation PowerPoint</vt:lpstr>
      <vt:lpstr>A real Test Network at TZW Dresden </vt:lpstr>
      <vt:lpstr>Transport Model at Junctions and Crossings</vt:lpstr>
      <vt:lpstr>Risk Analysis and social Impact Assessment</vt:lpstr>
      <vt:lpstr>Présentation PowerPoint</vt:lpstr>
      <vt:lpstr>Présentation PowerPoint</vt:lpstr>
      <vt:lpstr>Présentation PowerPoint</vt:lpstr>
      <vt:lpstr>Main Results</vt:lpstr>
    </vt:vector>
  </TitlesOfParts>
  <Company>BWB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 der Präsentation in 24pt hier Platz für die zweite Zeile</dc:title>
  <dc:creator>bwbu108</dc:creator>
  <cp:lastModifiedBy>Olivier Piller</cp:lastModifiedBy>
  <cp:revision>502</cp:revision>
  <cp:lastPrinted>2000-08-12T12:33:08Z</cp:lastPrinted>
  <dcterms:created xsi:type="dcterms:W3CDTF">2008-06-10T08:47:39Z</dcterms:created>
  <dcterms:modified xsi:type="dcterms:W3CDTF">2015-03-23T16:45:22Z</dcterms:modified>
</cp:coreProperties>
</file>